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57" r:id="rId3"/>
    <p:sldId id="273" r:id="rId4"/>
    <p:sldId id="274" r:id="rId5"/>
    <p:sldId id="275" r:id="rId6"/>
    <p:sldId id="276" r:id="rId7"/>
    <p:sldId id="277" r:id="rId8"/>
    <p:sldId id="324" r:id="rId9"/>
    <p:sldId id="286" r:id="rId10"/>
    <p:sldId id="289" r:id="rId11"/>
    <p:sldId id="290" r:id="rId12"/>
    <p:sldId id="291" r:id="rId13"/>
    <p:sldId id="292" r:id="rId14"/>
    <p:sldId id="266" r:id="rId15"/>
    <p:sldId id="267" r:id="rId16"/>
    <p:sldId id="269" r:id="rId17"/>
    <p:sldId id="270" r:id="rId18"/>
    <p:sldId id="271" r:id="rId19"/>
    <p:sldId id="288" r:id="rId20"/>
    <p:sldId id="272" r:id="rId21"/>
    <p:sldId id="325" r:id="rId22"/>
    <p:sldId id="326" r:id="rId23"/>
    <p:sldId id="293" r:id="rId24"/>
    <p:sldId id="294" r:id="rId25"/>
    <p:sldId id="296" r:id="rId26"/>
    <p:sldId id="297" r:id="rId27"/>
    <p:sldId id="300" r:id="rId28"/>
    <p:sldId id="301" r:id="rId29"/>
    <p:sldId id="303" r:id="rId30"/>
    <p:sldId id="302" r:id="rId31"/>
    <p:sldId id="304" r:id="rId32"/>
    <p:sldId id="305" r:id="rId33"/>
    <p:sldId id="327" r:id="rId3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 showGuides="1">
      <p:cViewPr varScale="1">
        <p:scale>
          <a:sx n="128" d="100"/>
          <a:sy n="128" d="100"/>
        </p:scale>
        <p:origin x="4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DD28D5-1B68-447C-BA2A-7C6B64E6F3A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AB0D6F2B-35DD-4951-BFCE-23CF5F9FE19B}">
      <dgm:prSet/>
      <dgm:spPr/>
      <dgm:t>
        <a:bodyPr/>
        <a:lstStyle/>
        <a:p>
          <a:pPr>
            <a:defRPr b="1"/>
          </a:pPr>
          <a:r>
            <a:rPr lang="en-US"/>
            <a:t>Review</a:t>
          </a:r>
          <a:r>
            <a:rPr lang="zh-CN"/>
            <a:t>：</a:t>
          </a:r>
          <a:endParaRPr lang="en-US"/>
        </a:p>
      </dgm:t>
    </dgm:pt>
    <dgm:pt modelId="{A741FC38-64F0-487C-B6A9-33A0F5D51608}" type="parTrans" cxnId="{2BF60FAA-2D7D-4AB0-BE9D-82E6D95FB3E0}">
      <dgm:prSet/>
      <dgm:spPr/>
      <dgm:t>
        <a:bodyPr/>
        <a:lstStyle/>
        <a:p>
          <a:endParaRPr lang="en-US"/>
        </a:p>
      </dgm:t>
    </dgm:pt>
    <dgm:pt modelId="{057172B0-81E4-4625-B8D0-3430AEFCA108}" type="sibTrans" cxnId="{2BF60FAA-2D7D-4AB0-BE9D-82E6D95FB3E0}">
      <dgm:prSet/>
      <dgm:spPr/>
      <dgm:t>
        <a:bodyPr/>
        <a:lstStyle/>
        <a:p>
          <a:endParaRPr lang="en-US"/>
        </a:p>
      </dgm:t>
    </dgm:pt>
    <dgm:pt modelId="{D2B8B4D1-4D73-40BA-BCDF-01675CAD7864}">
      <dgm:prSet/>
      <dgm:spPr/>
      <dgm:t>
        <a:bodyPr/>
        <a:lstStyle/>
        <a:p>
          <a:r>
            <a:rPr lang="en-US"/>
            <a:t>Neural</a:t>
          </a:r>
          <a:r>
            <a:rPr lang="zh-CN"/>
            <a:t> </a:t>
          </a:r>
          <a:r>
            <a:rPr lang="en-US"/>
            <a:t>Networks</a:t>
          </a:r>
        </a:p>
      </dgm:t>
    </dgm:pt>
    <dgm:pt modelId="{A19453B2-7E92-467C-BE8D-8FD47C6B167F}" type="parTrans" cxnId="{E701B660-930A-4548-A4CE-B98CB232234D}">
      <dgm:prSet/>
      <dgm:spPr/>
      <dgm:t>
        <a:bodyPr/>
        <a:lstStyle/>
        <a:p>
          <a:endParaRPr lang="en-US"/>
        </a:p>
      </dgm:t>
    </dgm:pt>
    <dgm:pt modelId="{FB54F403-6338-4657-8395-6D06B64C6888}" type="sibTrans" cxnId="{E701B660-930A-4548-A4CE-B98CB232234D}">
      <dgm:prSet/>
      <dgm:spPr/>
      <dgm:t>
        <a:bodyPr/>
        <a:lstStyle/>
        <a:p>
          <a:endParaRPr lang="en-US"/>
        </a:p>
      </dgm:t>
    </dgm:pt>
    <dgm:pt modelId="{3A9E6EFD-B2BD-45B3-A24F-7C67F11940DC}">
      <dgm:prSet/>
      <dgm:spPr/>
      <dgm:t>
        <a:bodyPr/>
        <a:lstStyle/>
        <a:p>
          <a:r>
            <a:rPr lang="en-US"/>
            <a:t>Backpropagation</a:t>
          </a:r>
          <a:r>
            <a:rPr lang="zh-CN"/>
            <a:t> </a:t>
          </a:r>
          <a:endParaRPr lang="en-US"/>
        </a:p>
      </dgm:t>
    </dgm:pt>
    <dgm:pt modelId="{BE6DF27D-C685-45B4-B62A-1D8F3B4E755C}" type="parTrans" cxnId="{C84F639F-43BF-4A68-B45A-8DED42585E12}">
      <dgm:prSet/>
      <dgm:spPr/>
      <dgm:t>
        <a:bodyPr/>
        <a:lstStyle/>
        <a:p>
          <a:endParaRPr lang="en-US"/>
        </a:p>
      </dgm:t>
    </dgm:pt>
    <dgm:pt modelId="{05EEBE50-17B0-4B71-8506-3D89DF30A8F9}" type="sibTrans" cxnId="{C84F639F-43BF-4A68-B45A-8DED42585E12}">
      <dgm:prSet/>
      <dgm:spPr/>
      <dgm:t>
        <a:bodyPr/>
        <a:lstStyle/>
        <a:p>
          <a:endParaRPr lang="en-US"/>
        </a:p>
      </dgm:t>
    </dgm:pt>
    <dgm:pt modelId="{8EE146E0-7E7D-47FD-A9F1-A4C28590F02D}">
      <dgm:prSet/>
      <dgm:spPr/>
      <dgm:t>
        <a:bodyPr/>
        <a:lstStyle/>
        <a:p>
          <a:r>
            <a:rPr lang="en-US"/>
            <a:t>Graph</a:t>
          </a:r>
          <a:r>
            <a:rPr lang="zh-CN"/>
            <a:t> </a:t>
          </a:r>
          <a:r>
            <a:rPr lang="en-US"/>
            <a:t>Computing</a:t>
          </a:r>
        </a:p>
      </dgm:t>
    </dgm:pt>
    <dgm:pt modelId="{9EC6A211-BF77-4614-B5E0-B166BED8D15A}" type="parTrans" cxnId="{3FD15E65-9ECB-4C35-A94A-7379E8675DC2}">
      <dgm:prSet/>
      <dgm:spPr/>
      <dgm:t>
        <a:bodyPr/>
        <a:lstStyle/>
        <a:p>
          <a:endParaRPr lang="en-US"/>
        </a:p>
      </dgm:t>
    </dgm:pt>
    <dgm:pt modelId="{A6265C20-D39E-40CB-9E39-87B2A32BE303}" type="sibTrans" cxnId="{3FD15E65-9ECB-4C35-A94A-7379E8675DC2}">
      <dgm:prSet/>
      <dgm:spPr/>
      <dgm:t>
        <a:bodyPr/>
        <a:lstStyle/>
        <a:p>
          <a:endParaRPr lang="en-US"/>
        </a:p>
      </dgm:t>
    </dgm:pt>
    <dgm:pt modelId="{383668FE-7374-46BF-8289-27FA20ADF613}">
      <dgm:prSet/>
      <dgm:spPr/>
      <dgm:t>
        <a:bodyPr/>
        <a:lstStyle/>
        <a:p>
          <a:r>
            <a:rPr lang="en-US"/>
            <a:t>Gradient</a:t>
          </a:r>
          <a:r>
            <a:rPr lang="zh-CN"/>
            <a:t> </a:t>
          </a:r>
          <a:r>
            <a:rPr lang="en-US"/>
            <a:t>Descent</a:t>
          </a:r>
        </a:p>
      </dgm:t>
    </dgm:pt>
    <dgm:pt modelId="{B2A58554-A83C-41BD-AD67-E19CB0496742}" type="parTrans" cxnId="{A481FD57-746B-426B-891F-351AC3FFA784}">
      <dgm:prSet/>
      <dgm:spPr/>
      <dgm:t>
        <a:bodyPr/>
        <a:lstStyle/>
        <a:p>
          <a:endParaRPr lang="en-US"/>
        </a:p>
      </dgm:t>
    </dgm:pt>
    <dgm:pt modelId="{D4A3F4C0-D75C-4E74-852D-84DCBAD5E8E9}" type="sibTrans" cxnId="{A481FD57-746B-426B-891F-351AC3FFA784}">
      <dgm:prSet/>
      <dgm:spPr/>
      <dgm:t>
        <a:bodyPr/>
        <a:lstStyle/>
        <a:p>
          <a:endParaRPr lang="en-US"/>
        </a:p>
      </dgm:t>
    </dgm:pt>
    <dgm:pt modelId="{4650EBA1-0B06-438B-AB12-67F1295CF118}">
      <dgm:prSet/>
      <dgm:spPr/>
      <dgm:t>
        <a:bodyPr/>
        <a:lstStyle/>
        <a:p>
          <a:pPr>
            <a:defRPr b="1"/>
          </a:pPr>
          <a:r>
            <a:rPr lang="en-US"/>
            <a:t>Word</a:t>
          </a:r>
          <a:r>
            <a:rPr lang="zh-CN"/>
            <a:t> </a:t>
          </a:r>
          <a:r>
            <a:rPr lang="en-US"/>
            <a:t>Embedding</a:t>
          </a:r>
          <a:r>
            <a:rPr lang="ja-JP"/>
            <a:t>与词向量</a:t>
          </a:r>
          <a:endParaRPr lang="en-US"/>
        </a:p>
      </dgm:t>
    </dgm:pt>
    <dgm:pt modelId="{FFF198DE-687D-4C92-A710-C3E2DAF1B2F9}" type="parTrans" cxnId="{CF3C07D8-4BD4-45CC-A56C-26AC8F33C0AB}">
      <dgm:prSet/>
      <dgm:spPr/>
      <dgm:t>
        <a:bodyPr/>
        <a:lstStyle/>
        <a:p>
          <a:endParaRPr lang="en-US"/>
        </a:p>
      </dgm:t>
    </dgm:pt>
    <dgm:pt modelId="{FDC6B401-AD2A-486D-ACC3-C92825217F74}" type="sibTrans" cxnId="{CF3C07D8-4BD4-45CC-A56C-26AC8F33C0AB}">
      <dgm:prSet/>
      <dgm:spPr/>
      <dgm:t>
        <a:bodyPr/>
        <a:lstStyle/>
        <a:p>
          <a:endParaRPr lang="en-US"/>
        </a:p>
      </dgm:t>
    </dgm:pt>
    <dgm:pt modelId="{3D5480E9-0AA7-4DE7-92A3-10A761FD2360}">
      <dgm:prSet/>
      <dgm:spPr/>
      <dgm:t>
        <a:bodyPr/>
        <a:lstStyle/>
        <a:p>
          <a:r>
            <a:rPr lang="ja-JP"/>
            <a:t>词向量的原理</a:t>
          </a:r>
          <a:endParaRPr lang="en-US"/>
        </a:p>
      </dgm:t>
    </dgm:pt>
    <dgm:pt modelId="{EDEEBECD-5A98-4D33-8CF5-D27BC9006987}" type="parTrans" cxnId="{D0D037CA-C611-4C17-9DCA-DD25C2BB0D96}">
      <dgm:prSet/>
      <dgm:spPr/>
      <dgm:t>
        <a:bodyPr/>
        <a:lstStyle/>
        <a:p>
          <a:endParaRPr lang="en-US"/>
        </a:p>
      </dgm:t>
    </dgm:pt>
    <dgm:pt modelId="{2F05AF3B-8FA5-4535-9335-B0EAC334DD58}" type="sibTrans" cxnId="{D0D037CA-C611-4C17-9DCA-DD25C2BB0D96}">
      <dgm:prSet/>
      <dgm:spPr/>
      <dgm:t>
        <a:bodyPr/>
        <a:lstStyle/>
        <a:p>
          <a:endParaRPr lang="en-US"/>
        </a:p>
      </dgm:t>
    </dgm:pt>
    <dgm:pt modelId="{1665EB91-5F8F-4676-8252-A0ACDDED75D1}">
      <dgm:prSet/>
      <dgm:spPr/>
      <dgm:t>
        <a:bodyPr/>
        <a:lstStyle/>
        <a:p>
          <a:r>
            <a:rPr lang="ja-JP"/>
            <a:t>哈弗曼树与</a:t>
          </a:r>
          <a:r>
            <a:rPr lang="en-US"/>
            <a:t>Negative</a:t>
          </a:r>
          <a:r>
            <a:rPr lang="zh-CN"/>
            <a:t> </a:t>
          </a:r>
          <a:r>
            <a:rPr lang="en-US"/>
            <a:t>Samples</a:t>
          </a:r>
        </a:p>
      </dgm:t>
    </dgm:pt>
    <dgm:pt modelId="{C5CBA238-CC8B-4675-8CBF-D10537854B90}" type="parTrans" cxnId="{EC34569E-154F-480D-B227-AFEA84464D0E}">
      <dgm:prSet/>
      <dgm:spPr/>
      <dgm:t>
        <a:bodyPr/>
        <a:lstStyle/>
        <a:p>
          <a:endParaRPr lang="en-US"/>
        </a:p>
      </dgm:t>
    </dgm:pt>
    <dgm:pt modelId="{BA24D338-FDE2-4973-9CB5-15ACF8EAB73C}" type="sibTrans" cxnId="{EC34569E-154F-480D-B227-AFEA84464D0E}">
      <dgm:prSet/>
      <dgm:spPr/>
      <dgm:t>
        <a:bodyPr/>
        <a:lstStyle/>
        <a:p>
          <a:endParaRPr lang="en-US"/>
        </a:p>
      </dgm:t>
    </dgm:pt>
    <dgm:pt modelId="{339528D4-AF14-4A38-8645-35830A75FE94}">
      <dgm:prSet/>
      <dgm:spPr/>
      <dgm:t>
        <a:bodyPr/>
        <a:lstStyle/>
        <a:p>
          <a:r>
            <a:rPr lang="en-US"/>
            <a:t>Glove,</a:t>
          </a:r>
          <a:r>
            <a:rPr lang="zh-CN"/>
            <a:t> </a:t>
          </a:r>
          <a:r>
            <a:rPr lang="en-US"/>
            <a:t>CoVe,</a:t>
          </a:r>
          <a:r>
            <a:rPr lang="zh-CN"/>
            <a:t> </a:t>
          </a:r>
          <a:r>
            <a:rPr lang="en-US"/>
            <a:t>EMLO</a:t>
          </a:r>
          <a:r>
            <a:rPr lang="ja-JP"/>
            <a:t>等高级词向量方式</a:t>
          </a:r>
          <a:endParaRPr lang="en-US"/>
        </a:p>
      </dgm:t>
    </dgm:pt>
    <dgm:pt modelId="{137FF9B0-30C1-43CA-A099-8DED2CD57988}" type="parTrans" cxnId="{E22DABF6-EC3A-4FB9-9793-8E9D4E2EA80D}">
      <dgm:prSet/>
      <dgm:spPr/>
      <dgm:t>
        <a:bodyPr/>
        <a:lstStyle/>
        <a:p>
          <a:endParaRPr lang="en-US"/>
        </a:p>
      </dgm:t>
    </dgm:pt>
    <dgm:pt modelId="{F854E6B3-BE99-4608-B27E-2B2B742C0C24}" type="sibTrans" cxnId="{E22DABF6-EC3A-4FB9-9793-8E9D4E2EA80D}">
      <dgm:prSet/>
      <dgm:spPr/>
      <dgm:t>
        <a:bodyPr/>
        <a:lstStyle/>
        <a:p>
          <a:endParaRPr lang="en-US"/>
        </a:p>
      </dgm:t>
    </dgm:pt>
    <dgm:pt modelId="{777E7329-F105-4410-B148-0024A1A45331}">
      <dgm:prSet/>
      <dgm:spPr/>
      <dgm:t>
        <a:bodyPr/>
        <a:lstStyle/>
        <a:p>
          <a:pPr>
            <a:defRPr b="1"/>
          </a:pPr>
          <a:r>
            <a:rPr lang="ja-JP"/>
            <a:t>句子向量</a:t>
          </a:r>
          <a:endParaRPr lang="en-US"/>
        </a:p>
      </dgm:t>
    </dgm:pt>
    <dgm:pt modelId="{69009EB7-840D-4ECF-90B5-471DE3F11079}" type="parTrans" cxnId="{819DBB88-275D-4526-B906-C8905D05F92C}">
      <dgm:prSet/>
      <dgm:spPr/>
      <dgm:t>
        <a:bodyPr/>
        <a:lstStyle/>
        <a:p>
          <a:endParaRPr lang="en-US"/>
        </a:p>
      </dgm:t>
    </dgm:pt>
    <dgm:pt modelId="{F7C74158-EFB9-4215-BA6D-C11221B30A2F}" type="sibTrans" cxnId="{819DBB88-275D-4526-B906-C8905D05F92C}">
      <dgm:prSet/>
      <dgm:spPr/>
      <dgm:t>
        <a:bodyPr/>
        <a:lstStyle/>
        <a:p>
          <a:endParaRPr lang="en-US"/>
        </a:p>
      </dgm:t>
    </dgm:pt>
    <dgm:pt modelId="{B4B2E3C7-D339-4675-8ABE-A1F5ABC4416E}">
      <dgm:prSet/>
      <dgm:spPr/>
      <dgm:t>
        <a:bodyPr/>
        <a:lstStyle/>
        <a:p>
          <a:r>
            <a:rPr lang="ja-JP"/>
            <a:t>句子向量的使用背景</a:t>
          </a:r>
          <a:endParaRPr lang="en-US"/>
        </a:p>
      </dgm:t>
    </dgm:pt>
    <dgm:pt modelId="{851FDBA1-C842-42BF-ABAD-75C549D46D7B}" type="parTrans" cxnId="{E72DFA33-40E4-4A11-AC4E-A75FEBA2AC81}">
      <dgm:prSet/>
      <dgm:spPr/>
      <dgm:t>
        <a:bodyPr/>
        <a:lstStyle/>
        <a:p>
          <a:endParaRPr lang="en-US"/>
        </a:p>
      </dgm:t>
    </dgm:pt>
    <dgm:pt modelId="{77E5D7C0-8B49-4819-AEE4-12F92538CD0C}" type="sibTrans" cxnId="{E72DFA33-40E4-4A11-AC4E-A75FEBA2AC81}">
      <dgm:prSet/>
      <dgm:spPr/>
      <dgm:t>
        <a:bodyPr/>
        <a:lstStyle/>
        <a:p>
          <a:endParaRPr lang="en-US"/>
        </a:p>
      </dgm:t>
    </dgm:pt>
    <dgm:pt modelId="{243ECDD3-23B2-411F-BEAD-08609668FA32}">
      <dgm:prSet/>
      <dgm:spPr/>
      <dgm:t>
        <a:bodyPr/>
        <a:lstStyle/>
        <a:p>
          <a:r>
            <a:rPr lang="ja-JP"/>
            <a:t>句子向量的构建</a:t>
          </a:r>
          <a:endParaRPr lang="en-US"/>
        </a:p>
      </dgm:t>
    </dgm:pt>
    <dgm:pt modelId="{E964DB73-1A12-44BE-8C92-BFA175E9365B}" type="parTrans" cxnId="{438BF08E-C4CC-4FFF-9FF2-3C8A854E975F}">
      <dgm:prSet/>
      <dgm:spPr/>
      <dgm:t>
        <a:bodyPr/>
        <a:lstStyle/>
        <a:p>
          <a:endParaRPr lang="en-US"/>
        </a:p>
      </dgm:t>
    </dgm:pt>
    <dgm:pt modelId="{1057A4B1-6D1E-4F3A-A451-F9A99666E15A}" type="sibTrans" cxnId="{438BF08E-C4CC-4FFF-9FF2-3C8A854E975F}">
      <dgm:prSet/>
      <dgm:spPr/>
      <dgm:t>
        <a:bodyPr/>
        <a:lstStyle/>
        <a:p>
          <a:endParaRPr lang="en-US"/>
        </a:p>
      </dgm:t>
    </dgm:pt>
    <dgm:pt modelId="{57F4B729-BB8D-4D33-9A95-02792332AE14}">
      <dgm:prSet/>
      <dgm:spPr/>
      <dgm:t>
        <a:bodyPr/>
        <a:lstStyle/>
        <a:p>
          <a:r>
            <a:rPr lang="ja-JP"/>
            <a:t>利用词向量找到隐藏词汇</a:t>
          </a:r>
          <a:r>
            <a:rPr lang="zh-CN"/>
            <a:t>、</a:t>
          </a:r>
          <a:r>
            <a:rPr lang="ja-JP"/>
            <a:t>新词汇</a:t>
          </a:r>
          <a:endParaRPr lang="en-US"/>
        </a:p>
      </dgm:t>
    </dgm:pt>
    <dgm:pt modelId="{88FE7378-96F3-4AE1-BC7E-371225160B40}" type="parTrans" cxnId="{4C18EF42-103A-4603-9FCB-03AD16CCF01D}">
      <dgm:prSet/>
      <dgm:spPr/>
      <dgm:t>
        <a:bodyPr/>
        <a:lstStyle/>
        <a:p>
          <a:endParaRPr lang="en-US"/>
        </a:p>
      </dgm:t>
    </dgm:pt>
    <dgm:pt modelId="{A6C8ACEF-7B32-480E-9715-39E1401C3D4B}" type="sibTrans" cxnId="{4C18EF42-103A-4603-9FCB-03AD16CCF01D}">
      <dgm:prSet/>
      <dgm:spPr/>
      <dgm:t>
        <a:bodyPr/>
        <a:lstStyle/>
        <a:p>
          <a:endParaRPr lang="en-US"/>
        </a:p>
      </dgm:t>
    </dgm:pt>
    <dgm:pt modelId="{8490A909-740B-40F0-B292-6A7213EDAE28}">
      <dgm:prSet/>
      <dgm:spPr/>
      <dgm:t>
        <a:bodyPr/>
        <a:lstStyle/>
        <a:p>
          <a:pPr>
            <a:defRPr b="1"/>
          </a:pPr>
          <a:r>
            <a:rPr lang="ja-JP"/>
            <a:t>项目</a:t>
          </a:r>
          <a:r>
            <a:rPr lang="en-US"/>
            <a:t>1</a:t>
          </a:r>
          <a:r>
            <a:rPr lang="ja-JP"/>
            <a:t>简介</a:t>
          </a:r>
          <a:r>
            <a:rPr lang="zh-CN"/>
            <a:t>：</a:t>
          </a:r>
          <a:r>
            <a:rPr lang="ja-JP"/>
            <a:t>非监督式文本摘要模型</a:t>
          </a:r>
          <a:endParaRPr lang="en-US"/>
        </a:p>
      </dgm:t>
    </dgm:pt>
    <dgm:pt modelId="{F20EE8A5-8D42-4110-8D90-92E8DE00030D}" type="parTrans" cxnId="{E028F990-97BE-4653-B562-CDBB178D537C}">
      <dgm:prSet/>
      <dgm:spPr/>
      <dgm:t>
        <a:bodyPr/>
        <a:lstStyle/>
        <a:p>
          <a:endParaRPr lang="en-US"/>
        </a:p>
      </dgm:t>
    </dgm:pt>
    <dgm:pt modelId="{CBB22993-2571-4CD0-90F9-9A5C1DB100CF}" type="sibTrans" cxnId="{E028F990-97BE-4653-B562-CDBB178D537C}">
      <dgm:prSet/>
      <dgm:spPr/>
      <dgm:t>
        <a:bodyPr/>
        <a:lstStyle/>
        <a:p>
          <a:endParaRPr lang="en-US"/>
        </a:p>
      </dgm:t>
    </dgm:pt>
    <dgm:pt modelId="{4F84A3F9-178D-4CC7-8127-297077733932}" type="pres">
      <dgm:prSet presAssocID="{8CDD28D5-1B68-447C-BA2A-7C6B64E6F3A9}" presName="root" presStyleCnt="0">
        <dgm:presLayoutVars>
          <dgm:dir/>
          <dgm:resizeHandles val="exact"/>
        </dgm:presLayoutVars>
      </dgm:prSet>
      <dgm:spPr/>
    </dgm:pt>
    <dgm:pt modelId="{7269C06E-76F8-4BBE-ADAF-BAF9807C3062}" type="pres">
      <dgm:prSet presAssocID="{AB0D6F2B-35DD-4951-BFCE-23CF5F9FE19B}" presName="compNode" presStyleCnt="0"/>
      <dgm:spPr/>
    </dgm:pt>
    <dgm:pt modelId="{AD5BE11C-026A-4E93-851D-DCA5AE850400}" type="pres">
      <dgm:prSet presAssocID="{AB0D6F2B-35DD-4951-BFCE-23CF5F9FE19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"/>
        </a:ext>
      </dgm:extLst>
    </dgm:pt>
    <dgm:pt modelId="{0CDBD093-B370-4DDA-8B1D-D38DE219DAC7}" type="pres">
      <dgm:prSet presAssocID="{AB0D6F2B-35DD-4951-BFCE-23CF5F9FE19B}" presName="iconSpace" presStyleCnt="0"/>
      <dgm:spPr/>
    </dgm:pt>
    <dgm:pt modelId="{84CAA0EB-6BCD-429F-BB00-01A2141C30E7}" type="pres">
      <dgm:prSet presAssocID="{AB0D6F2B-35DD-4951-BFCE-23CF5F9FE19B}" presName="parTx" presStyleLbl="revTx" presStyleIdx="0" presStyleCnt="8">
        <dgm:presLayoutVars>
          <dgm:chMax val="0"/>
          <dgm:chPref val="0"/>
        </dgm:presLayoutVars>
      </dgm:prSet>
      <dgm:spPr/>
    </dgm:pt>
    <dgm:pt modelId="{C393CB34-F1CD-4D2B-A340-43C57D4385BA}" type="pres">
      <dgm:prSet presAssocID="{AB0D6F2B-35DD-4951-BFCE-23CF5F9FE19B}" presName="txSpace" presStyleCnt="0"/>
      <dgm:spPr/>
    </dgm:pt>
    <dgm:pt modelId="{C9C744AF-9CCE-4CF0-B545-0A306A3EC834}" type="pres">
      <dgm:prSet presAssocID="{AB0D6F2B-35DD-4951-BFCE-23CF5F9FE19B}" presName="desTx" presStyleLbl="revTx" presStyleIdx="1" presStyleCnt="8">
        <dgm:presLayoutVars/>
      </dgm:prSet>
      <dgm:spPr/>
    </dgm:pt>
    <dgm:pt modelId="{019E8C96-9154-46D8-BB73-8C2A6182D829}" type="pres">
      <dgm:prSet presAssocID="{057172B0-81E4-4625-B8D0-3430AEFCA108}" presName="sibTrans" presStyleCnt="0"/>
      <dgm:spPr/>
    </dgm:pt>
    <dgm:pt modelId="{34E5A1E5-CAEF-4A59-92E9-1BEDFE770A97}" type="pres">
      <dgm:prSet presAssocID="{4650EBA1-0B06-438B-AB12-67F1295CF118}" presName="compNode" presStyleCnt="0"/>
      <dgm:spPr/>
    </dgm:pt>
    <dgm:pt modelId="{72496871-986D-4E76-8463-639DED96C432}" type="pres">
      <dgm:prSet presAssocID="{4650EBA1-0B06-438B-AB12-67F1295CF1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ror"/>
        </a:ext>
      </dgm:extLst>
    </dgm:pt>
    <dgm:pt modelId="{7228472D-D5BB-4304-B582-8A3DA1575648}" type="pres">
      <dgm:prSet presAssocID="{4650EBA1-0B06-438B-AB12-67F1295CF118}" presName="iconSpace" presStyleCnt="0"/>
      <dgm:spPr/>
    </dgm:pt>
    <dgm:pt modelId="{40CA3C70-1EC6-4EDD-B8EA-49AE39B6CB61}" type="pres">
      <dgm:prSet presAssocID="{4650EBA1-0B06-438B-AB12-67F1295CF118}" presName="parTx" presStyleLbl="revTx" presStyleIdx="2" presStyleCnt="8">
        <dgm:presLayoutVars>
          <dgm:chMax val="0"/>
          <dgm:chPref val="0"/>
        </dgm:presLayoutVars>
      </dgm:prSet>
      <dgm:spPr/>
    </dgm:pt>
    <dgm:pt modelId="{64E07124-2F5A-4E3B-9E6D-55E66A340790}" type="pres">
      <dgm:prSet presAssocID="{4650EBA1-0B06-438B-AB12-67F1295CF118}" presName="txSpace" presStyleCnt="0"/>
      <dgm:spPr/>
    </dgm:pt>
    <dgm:pt modelId="{38D07307-1A2B-436F-997C-97080074BB13}" type="pres">
      <dgm:prSet presAssocID="{4650EBA1-0B06-438B-AB12-67F1295CF118}" presName="desTx" presStyleLbl="revTx" presStyleIdx="3" presStyleCnt="8">
        <dgm:presLayoutVars/>
      </dgm:prSet>
      <dgm:spPr/>
    </dgm:pt>
    <dgm:pt modelId="{4772F502-B548-464D-BE47-25F3285F2DCA}" type="pres">
      <dgm:prSet presAssocID="{FDC6B401-AD2A-486D-ACC3-C92825217F74}" presName="sibTrans" presStyleCnt="0"/>
      <dgm:spPr/>
    </dgm:pt>
    <dgm:pt modelId="{A7AA4078-8274-4CE8-BAB1-34DEE74ACC25}" type="pres">
      <dgm:prSet presAssocID="{777E7329-F105-4410-B148-0024A1A45331}" presName="compNode" presStyleCnt="0"/>
      <dgm:spPr/>
    </dgm:pt>
    <dgm:pt modelId="{D7A8AEE6-88F9-4BFC-9255-39E7D280A6CC}" type="pres">
      <dgm:prSet presAssocID="{777E7329-F105-4410-B148-0024A1A453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EA5ABB41-65B9-4CF3-9DFA-A9130AD7AA01}" type="pres">
      <dgm:prSet presAssocID="{777E7329-F105-4410-B148-0024A1A45331}" presName="iconSpace" presStyleCnt="0"/>
      <dgm:spPr/>
    </dgm:pt>
    <dgm:pt modelId="{F975237E-9DA0-4C65-B3AD-6AAC27DFD534}" type="pres">
      <dgm:prSet presAssocID="{777E7329-F105-4410-B148-0024A1A45331}" presName="parTx" presStyleLbl="revTx" presStyleIdx="4" presStyleCnt="8">
        <dgm:presLayoutVars>
          <dgm:chMax val="0"/>
          <dgm:chPref val="0"/>
        </dgm:presLayoutVars>
      </dgm:prSet>
      <dgm:spPr/>
    </dgm:pt>
    <dgm:pt modelId="{A7D207FC-8833-407A-BBAB-4E2E0CDA6E4E}" type="pres">
      <dgm:prSet presAssocID="{777E7329-F105-4410-B148-0024A1A45331}" presName="txSpace" presStyleCnt="0"/>
      <dgm:spPr/>
    </dgm:pt>
    <dgm:pt modelId="{5BC15C00-9542-4ED8-8F01-5ECA0AFA82DD}" type="pres">
      <dgm:prSet presAssocID="{777E7329-F105-4410-B148-0024A1A45331}" presName="desTx" presStyleLbl="revTx" presStyleIdx="5" presStyleCnt="8">
        <dgm:presLayoutVars/>
      </dgm:prSet>
      <dgm:spPr/>
    </dgm:pt>
    <dgm:pt modelId="{353D94F3-E6A6-4295-A360-F5D4473595DC}" type="pres">
      <dgm:prSet presAssocID="{F7C74158-EFB9-4215-BA6D-C11221B30A2F}" presName="sibTrans" presStyleCnt="0"/>
      <dgm:spPr/>
    </dgm:pt>
    <dgm:pt modelId="{FB1757A2-1B70-49D9-8BFC-980C1384322F}" type="pres">
      <dgm:prSet presAssocID="{8490A909-740B-40F0-B292-6A7213EDAE28}" presName="compNode" presStyleCnt="0"/>
      <dgm:spPr/>
    </dgm:pt>
    <dgm:pt modelId="{84190C85-250D-49CF-A67E-186A0DA590A0}" type="pres">
      <dgm:prSet presAssocID="{8490A909-740B-40F0-B292-6A7213EDAE2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DFF51BAF-A15B-4C04-BE51-DC5FCA4CBC58}" type="pres">
      <dgm:prSet presAssocID="{8490A909-740B-40F0-B292-6A7213EDAE28}" presName="iconSpace" presStyleCnt="0"/>
      <dgm:spPr/>
    </dgm:pt>
    <dgm:pt modelId="{B4F167A1-DB25-4D74-A97B-B5D1639A8E53}" type="pres">
      <dgm:prSet presAssocID="{8490A909-740B-40F0-B292-6A7213EDAE28}" presName="parTx" presStyleLbl="revTx" presStyleIdx="6" presStyleCnt="8">
        <dgm:presLayoutVars>
          <dgm:chMax val="0"/>
          <dgm:chPref val="0"/>
        </dgm:presLayoutVars>
      </dgm:prSet>
      <dgm:spPr/>
    </dgm:pt>
    <dgm:pt modelId="{A0F334F1-4F90-4861-B317-329CAC9D14DD}" type="pres">
      <dgm:prSet presAssocID="{8490A909-740B-40F0-B292-6A7213EDAE28}" presName="txSpace" presStyleCnt="0"/>
      <dgm:spPr/>
    </dgm:pt>
    <dgm:pt modelId="{9E82B322-134B-4985-86DE-A670D1ED4CBE}" type="pres">
      <dgm:prSet presAssocID="{8490A909-740B-40F0-B292-6A7213EDAE28}" presName="desTx" presStyleLbl="revTx" presStyleIdx="7" presStyleCnt="8">
        <dgm:presLayoutVars/>
      </dgm:prSet>
      <dgm:spPr/>
    </dgm:pt>
  </dgm:ptLst>
  <dgm:cxnLst>
    <dgm:cxn modelId="{9976F406-C2F8-4353-BD4B-4780F9A41548}" type="presOf" srcId="{1665EB91-5F8F-4676-8252-A0ACDDED75D1}" destId="{38D07307-1A2B-436F-997C-97080074BB13}" srcOrd="0" destOrd="1" presId="urn:microsoft.com/office/officeart/2018/5/layout/CenteredIconLabelDescriptionList"/>
    <dgm:cxn modelId="{19417814-A98F-49E2-AFBC-2A5D473E10D3}" type="presOf" srcId="{8490A909-740B-40F0-B292-6A7213EDAE28}" destId="{B4F167A1-DB25-4D74-A97B-B5D1639A8E53}" srcOrd="0" destOrd="0" presId="urn:microsoft.com/office/officeart/2018/5/layout/CenteredIconLabelDescriptionList"/>
    <dgm:cxn modelId="{38703223-8249-464A-B1BC-396F6E407360}" type="presOf" srcId="{777E7329-F105-4410-B148-0024A1A45331}" destId="{F975237E-9DA0-4C65-B3AD-6AAC27DFD534}" srcOrd="0" destOrd="0" presId="urn:microsoft.com/office/officeart/2018/5/layout/CenteredIconLabelDescriptionList"/>
    <dgm:cxn modelId="{9AFB3623-5515-4463-8A54-46474B8AD87B}" type="presOf" srcId="{8EE146E0-7E7D-47FD-A9F1-A4C28590F02D}" destId="{C9C744AF-9CCE-4CF0-B545-0A306A3EC834}" srcOrd="0" destOrd="2" presId="urn:microsoft.com/office/officeart/2018/5/layout/CenteredIconLabelDescriptionList"/>
    <dgm:cxn modelId="{58555D23-E603-48BB-8AB4-7AF9E28B02DA}" type="presOf" srcId="{4650EBA1-0B06-438B-AB12-67F1295CF118}" destId="{40CA3C70-1EC6-4EDD-B8EA-49AE39B6CB61}" srcOrd="0" destOrd="0" presId="urn:microsoft.com/office/officeart/2018/5/layout/CenteredIconLabelDescriptionList"/>
    <dgm:cxn modelId="{EFF28026-C5D7-4B96-B956-FBCED95D9C68}" type="presOf" srcId="{8CDD28D5-1B68-447C-BA2A-7C6B64E6F3A9}" destId="{4F84A3F9-178D-4CC7-8127-297077733932}" srcOrd="0" destOrd="0" presId="urn:microsoft.com/office/officeart/2018/5/layout/CenteredIconLabelDescriptionList"/>
    <dgm:cxn modelId="{6987E12C-7ADB-4737-869C-3337997136BE}" type="presOf" srcId="{3D5480E9-0AA7-4DE7-92A3-10A761FD2360}" destId="{38D07307-1A2B-436F-997C-97080074BB13}" srcOrd="0" destOrd="0" presId="urn:microsoft.com/office/officeart/2018/5/layout/CenteredIconLabelDescriptionList"/>
    <dgm:cxn modelId="{38788133-8F0D-446C-8D6D-DED09C0924DE}" type="presOf" srcId="{57F4B729-BB8D-4D33-9A95-02792332AE14}" destId="{5BC15C00-9542-4ED8-8F01-5ECA0AFA82DD}" srcOrd="0" destOrd="2" presId="urn:microsoft.com/office/officeart/2018/5/layout/CenteredIconLabelDescriptionList"/>
    <dgm:cxn modelId="{E72DFA33-40E4-4A11-AC4E-A75FEBA2AC81}" srcId="{777E7329-F105-4410-B148-0024A1A45331}" destId="{B4B2E3C7-D339-4675-8ABE-A1F5ABC4416E}" srcOrd="0" destOrd="0" parTransId="{851FDBA1-C842-42BF-ABAD-75C549D46D7B}" sibTransId="{77E5D7C0-8B49-4819-AEE4-12F92538CD0C}"/>
    <dgm:cxn modelId="{0F25443D-7625-4B08-A435-184D8BC66457}" type="presOf" srcId="{339528D4-AF14-4A38-8645-35830A75FE94}" destId="{38D07307-1A2B-436F-997C-97080074BB13}" srcOrd="0" destOrd="2" presId="urn:microsoft.com/office/officeart/2018/5/layout/CenteredIconLabelDescriptionList"/>
    <dgm:cxn modelId="{4C18EF42-103A-4603-9FCB-03AD16CCF01D}" srcId="{777E7329-F105-4410-B148-0024A1A45331}" destId="{57F4B729-BB8D-4D33-9A95-02792332AE14}" srcOrd="2" destOrd="0" parTransId="{88FE7378-96F3-4AE1-BC7E-371225160B40}" sibTransId="{A6C8ACEF-7B32-480E-9715-39E1401C3D4B}"/>
    <dgm:cxn modelId="{58924E50-0A85-4E5C-A631-1274E451C8D6}" type="presOf" srcId="{AB0D6F2B-35DD-4951-BFCE-23CF5F9FE19B}" destId="{84CAA0EB-6BCD-429F-BB00-01A2141C30E7}" srcOrd="0" destOrd="0" presId="urn:microsoft.com/office/officeart/2018/5/layout/CenteredIconLabelDescriptionList"/>
    <dgm:cxn modelId="{0CAF6951-79A9-4CAF-908E-07731275191A}" type="presOf" srcId="{383668FE-7374-46BF-8289-27FA20ADF613}" destId="{C9C744AF-9CCE-4CF0-B545-0A306A3EC834}" srcOrd="0" destOrd="3" presId="urn:microsoft.com/office/officeart/2018/5/layout/CenteredIconLabelDescriptionList"/>
    <dgm:cxn modelId="{A481FD57-746B-426B-891F-351AC3FFA784}" srcId="{AB0D6F2B-35DD-4951-BFCE-23CF5F9FE19B}" destId="{383668FE-7374-46BF-8289-27FA20ADF613}" srcOrd="3" destOrd="0" parTransId="{B2A58554-A83C-41BD-AD67-E19CB0496742}" sibTransId="{D4A3F4C0-D75C-4E74-852D-84DCBAD5E8E9}"/>
    <dgm:cxn modelId="{AAB3D75E-E820-4A29-AFF6-97A4CA3F55C6}" type="presOf" srcId="{B4B2E3C7-D339-4675-8ABE-A1F5ABC4416E}" destId="{5BC15C00-9542-4ED8-8F01-5ECA0AFA82DD}" srcOrd="0" destOrd="0" presId="urn:microsoft.com/office/officeart/2018/5/layout/CenteredIconLabelDescriptionList"/>
    <dgm:cxn modelId="{E701B660-930A-4548-A4CE-B98CB232234D}" srcId="{AB0D6F2B-35DD-4951-BFCE-23CF5F9FE19B}" destId="{D2B8B4D1-4D73-40BA-BCDF-01675CAD7864}" srcOrd="0" destOrd="0" parTransId="{A19453B2-7E92-467C-BE8D-8FD47C6B167F}" sibTransId="{FB54F403-6338-4657-8395-6D06B64C6888}"/>
    <dgm:cxn modelId="{3FD15E65-9ECB-4C35-A94A-7379E8675DC2}" srcId="{AB0D6F2B-35DD-4951-BFCE-23CF5F9FE19B}" destId="{8EE146E0-7E7D-47FD-A9F1-A4C28590F02D}" srcOrd="2" destOrd="0" parTransId="{9EC6A211-BF77-4614-B5E0-B166BED8D15A}" sibTransId="{A6265C20-D39E-40CB-9E39-87B2A32BE303}"/>
    <dgm:cxn modelId="{819DBB88-275D-4526-B906-C8905D05F92C}" srcId="{8CDD28D5-1B68-447C-BA2A-7C6B64E6F3A9}" destId="{777E7329-F105-4410-B148-0024A1A45331}" srcOrd="2" destOrd="0" parTransId="{69009EB7-840D-4ECF-90B5-471DE3F11079}" sibTransId="{F7C74158-EFB9-4215-BA6D-C11221B30A2F}"/>
    <dgm:cxn modelId="{438BF08E-C4CC-4FFF-9FF2-3C8A854E975F}" srcId="{777E7329-F105-4410-B148-0024A1A45331}" destId="{243ECDD3-23B2-411F-BEAD-08609668FA32}" srcOrd="1" destOrd="0" parTransId="{E964DB73-1A12-44BE-8C92-BFA175E9365B}" sibTransId="{1057A4B1-6D1E-4F3A-A451-F9A99666E15A}"/>
    <dgm:cxn modelId="{E028F990-97BE-4653-B562-CDBB178D537C}" srcId="{8CDD28D5-1B68-447C-BA2A-7C6B64E6F3A9}" destId="{8490A909-740B-40F0-B292-6A7213EDAE28}" srcOrd="3" destOrd="0" parTransId="{F20EE8A5-8D42-4110-8D90-92E8DE00030D}" sibTransId="{CBB22993-2571-4CD0-90F9-9A5C1DB100CF}"/>
    <dgm:cxn modelId="{D2005896-E7F6-43A7-B691-2A4C9A7FDA7F}" type="presOf" srcId="{243ECDD3-23B2-411F-BEAD-08609668FA32}" destId="{5BC15C00-9542-4ED8-8F01-5ECA0AFA82DD}" srcOrd="0" destOrd="1" presId="urn:microsoft.com/office/officeart/2018/5/layout/CenteredIconLabelDescriptionList"/>
    <dgm:cxn modelId="{EC34569E-154F-480D-B227-AFEA84464D0E}" srcId="{4650EBA1-0B06-438B-AB12-67F1295CF118}" destId="{1665EB91-5F8F-4676-8252-A0ACDDED75D1}" srcOrd="1" destOrd="0" parTransId="{C5CBA238-CC8B-4675-8CBF-D10537854B90}" sibTransId="{BA24D338-FDE2-4973-9CB5-15ACF8EAB73C}"/>
    <dgm:cxn modelId="{C84F639F-43BF-4A68-B45A-8DED42585E12}" srcId="{AB0D6F2B-35DD-4951-BFCE-23CF5F9FE19B}" destId="{3A9E6EFD-B2BD-45B3-A24F-7C67F11940DC}" srcOrd="1" destOrd="0" parTransId="{BE6DF27D-C685-45B4-B62A-1D8F3B4E755C}" sibTransId="{05EEBE50-17B0-4B71-8506-3D89DF30A8F9}"/>
    <dgm:cxn modelId="{2BF60FAA-2D7D-4AB0-BE9D-82E6D95FB3E0}" srcId="{8CDD28D5-1B68-447C-BA2A-7C6B64E6F3A9}" destId="{AB0D6F2B-35DD-4951-BFCE-23CF5F9FE19B}" srcOrd="0" destOrd="0" parTransId="{A741FC38-64F0-487C-B6A9-33A0F5D51608}" sibTransId="{057172B0-81E4-4625-B8D0-3430AEFCA108}"/>
    <dgm:cxn modelId="{D048C7C7-1566-4A53-82BA-2F7C75889C84}" type="presOf" srcId="{3A9E6EFD-B2BD-45B3-A24F-7C67F11940DC}" destId="{C9C744AF-9CCE-4CF0-B545-0A306A3EC834}" srcOrd="0" destOrd="1" presId="urn:microsoft.com/office/officeart/2018/5/layout/CenteredIconLabelDescriptionList"/>
    <dgm:cxn modelId="{D0D037CA-C611-4C17-9DCA-DD25C2BB0D96}" srcId="{4650EBA1-0B06-438B-AB12-67F1295CF118}" destId="{3D5480E9-0AA7-4DE7-92A3-10A761FD2360}" srcOrd="0" destOrd="0" parTransId="{EDEEBECD-5A98-4D33-8CF5-D27BC9006987}" sibTransId="{2F05AF3B-8FA5-4535-9335-B0EAC334DD58}"/>
    <dgm:cxn modelId="{CF3C07D8-4BD4-45CC-A56C-26AC8F33C0AB}" srcId="{8CDD28D5-1B68-447C-BA2A-7C6B64E6F3A9}" destId="{4650EBA1-0B06-438B-AB12-67F1295CF118}" srcOrd="1" destOrd="0" parTransId="{FFF198DE-687D-4C92-A710-C3E2DAF1B2F9}" sibTransId="{FDC6B401-AD2A-486D-ACC3-C92825217F74}"/>
    <dgm:cxn modelId="{EBC026E4-BF14-466D-AD1F-80DC0BE8913F}" type="presOf" srcId="{D2B8B4D1-4D73-40BA-BCDF-01675CAD7864}" destId="{C9C744AF-9CCE-4CF0-B545-0A306A3EC834}" srcOrd="0" destOrd="0" presId="urn:microsoft.com/office/officeart/2018/5/layout/CenteredIconLabelDescriptionList"/>
    <dgm:cxn modelId="{E22DABF6-EC3A-4FB9-9793-8E9D4E2EA80D}" srcId="{4650EBA1-0B06-438B-AB12-67F1295CF118}" destId="{339528D4-AF14-4A38-8645-35830A75FE94}" srcOrd="2" destOrd="0" parTransId="{137FF9B0-30C1-43CA-A099-8DED2CD57988}" sibTransId="{F854E6B3-BE99-4608-B27E-2B2B742C0C24}"/>
    <dgm:cxn modelId="{1DAC22ED-CB7C-49CE-AD88-6F75EF7079BA}" type="presParOf" srcId="{4F84A3F9-178D-4CC7-8127-297077733932}" destId="{7269C06E-76F8-4BBE-ADAF-BAF9807C3062}" srcOrd="0" destOrd="0" presId="urn:microsoft.com/office/officeart/2018/5/layout/CenteredIconLabelDescriptionList"/>
    <dgm:cxn modelId="{614313C9-3C3A-4B68-8C78-F13FFD46A3CA}" type="presParOf" srcId="{7269C06E-76F8-4BBE-ADAF-BAF9807C3062}" destId="{AD5BE11C-026A-4E93-851D-DCA5AE850400}" srcOrd="0" destOrd="0" presId="urn:microsoft.com/office/officeart/2018/5/layout/CenteredIconLabelDescriptionList"/>
    <dgm:cxn modelId="{21E2B267-EC0A-46B3-9140-3BF429F4D97D}" type="presParOf" srcId="{7269C06E-76F8-4BBE-ADAF-BAF9807C3062}" destId="{0CDBD093-B370-4DDA-8B1D-D38DE219DAC7}" srcOrd="1" destOrd="0" presId="urn:microsoft.com/office/officeart/2018/5/layout/CenteredIconLabelDescriptionList"/>
    <dgm:cxn modelId="{C701BA79-927E-4F83-B1C0-5B767E43E8CB}" type="presParOf" srcId="{7269C06E-76F8-4BBE-ADAF-BAF9807C3062}" destId="{84CAA0EB-6BCD-429F-BB00-01A2141C30E7}" srcOrd="2" destOrd="0" presId="urn:microsoft.com/office/officeart/2018/5/layout/CenteredIconLabelDescriptionList"/>
    <dgm:cxn modelId="{738A67DB-991A-40D4-A991-3B60DA7302BF}" type="presParOf" srcId="{7269C06E-76F8-4BBE-ADAF-BAF9807C3062}" destId="{C393CB34-F1CD-4D2B-A340-43C57D4385BA}" srcOrd="3" destOrd="0" presId="urn:microsoft.com/office/officeart/2018/5/layout/CenteredIconLabelDescriptionList"/>
    <dgm:cxn modelId="{222F5237-1BD4-4004-A0BD-96E13C91ACEC}" type="presParOf" srcId="{7269C06E-76F8-4BBE-ADAF-BAF9807C3062}" destId="{C9C744AF-9CCE-4CF0-B545-0A306A3EC834}" srcOrd="4" destOrd="0" presId="urn:microsoft.com/office/officeart/2018/5/layout/CenteredIconLabelDescriptionList"/>
    <dgm:cxn modelId="{0F3A302F-39A2-4CEA-B90F-11554E1D604B}" type="presParOf" srcId="{4F84A3F9-178D-4CC7-8127-297077733932}" destId="{019E8C96-9154-46D8-BB73-8C2A6182D829}" srcOrd="1" destOrd="0" presId="urn:microsoft.com/office/officeart/2018/5/layout/CenteredIconLabelDescriptionList"/>
    <dgm:cxn modelId="{2A6E2824-2DBF-4D94-BE59-38FE4F14B058}" type="presParOf" srcId="{4F84A3F9-178D-4CC7-8127-297077733932}" destId="{34E5A1E5-CAEF-4A59-92E9-1BEDFE770A97}" srcOrd="2" destOrd="0" presId="urn:microsoft.com/office/officeart/2018/5/layout/CenteredIconLabelDescriptionList"/>
    <dgm:cxn modelId="{1E40C428-040C-45A0-87BE-65385D5B4BE0}" type="presParOf" srcId="{34E5A1E5-CAEF-4A59-92E9-1BEDFE770A97}" destId="{72496871-986D-4E76-8463-639DED96C432}" srcOrd="0" destOrd="0" presId="urn:microsoft.com/office/officeart/2018/5/layout/CenteredIconLabelDescriptionList"/>
    <dgm:cxn modelId="{9B1298F3-7753-468B-A5D4-470389DE15BF}" type="presParOf" srcId="{34E5A1E5-CAEF-4A59-92E9-1BEDFE770A97}" destId="{7228472D-D5BB-4304-B582-8A3DA1575648}" srcOrd="1" destOrd="0" presId="urn:microsoft.com/office/officeart/2018/5/layout/CenteredIconLabelDescriptionList"/>
    <dgm:cxn modelId="{8B7507FE-5F80-46C9-A3B2-02363DB5D58D}" type="presParOf" srcId="{34E5A1E5-CAEF-4A59-92E9-1BEDFE770A97}" destId="{40CA3C70-1EC6-4EDD-B8EA-49AE39B6CB61}" srcOrd="2" destOrd="0" presId="urn:microsoft.com/office/officeart/2018/5/layout/CenteredIconLabelDescriptionList"/>
    <dgm:cxn modelId="{58D04BA5-EA0E-4877-B7F2-2958DF775202}" type="presParOf" srcId="{34E5A1E5-CAEF-4A59-92E9-1BEDFE770A97}" destId="{64E07124-2F5A-4E3B-9E6D-55E66A340790}" srcOrd="3" destOrd="0" presId="urn:microsoft.com/office/officeart/2018/5/layout/CenteredIconLabelDescriptionList"/>
    <dgm:cxn modelId="{636BA224-CD60-46FE-9723-CDD3F470C48E}" type="presParOf" srcId="{34E5A1E5-CAEF-4A59-92E9-1BEDFE770A97}" destId="{38D07307-1A2B-436F-997C-97080074BB13}" srcOrd="4" destOrd="0" presId="urn:microsoft.com/office/officeart/2018/5/layout/CenteredIconLabelDescriptionList"/>
    <dgm:cxn modelId="{0326127B-BEE9-439E-A669-0F9ABD8939EC}" type="presParOf" srcId="{4F84A3F9-178D-4CC7-8127-297077733932}" destId="{4772F502-B548-464D-BE47-25F3285F2DCA}" srcOrd="3" destOrd="0" presId="urn:microsoft.com/office/officeart/2018/5/layout/CenteredIconLabelDescriptionList"/>
    <dgm:cxn modelId="{F49263E4-C2DC-4131-8035-4E78F9B8D023}" type="presParOf" srcId="{4F84A3F9-178D-4CC7-8127-297077733932}" destId="{A7AA4078-8274-4CE8-BAB1-34DEE74ACC25}" srcOrd="4" destOrd="0" presId="urn:microsoft.com/office/officeart/2018/5/layout/CenteredIconLabelDescriptionList"/>
    <dgm:cxn modelId="{F3D4A993-D128-4506-AD08-9E0C082F46E5}" type="presParOf" srcId="{A7AA4078-8274-4CE8-BAB1-34DEE74ACC25}" destId="{D7A8AEE6-88F9-4BFC-9255-39E7D280A6CC}" srcOrd="0" destOrd="0" presId="urn:microsoft.com/office/officeart/2018/5/layout/CenteredIconLabelDescriptionList"/>
    <dgm:cxn modelId="{2274BB3C-4C24-4263-B8D2-B58B709B8D24}" type="presParOf" srcId="{A7AA4078-8274-4CE8-BAB1-34DEE74ACC25}" destId="{EA5ABB41-65B9-4CF3-9DFA-A9130AD7AA01}" srcOrd="1" destOrd="0" presId="urn:microsoft.com/office/officeart/2018/5/layout/CenteredIconLabelDescriptionList"/>
    <dgm:cxn modelId="{012EF07A-85B3-4E01-968A-43A3A3EE5227}" type="presParOf" srcId="{A7AA4078-8274-4CE8-BAB1-34DEE74ACC25}" destId="{F975237E-9DA0-4C65-B3AD-6AAC27DFD534}" srcOrd="2" destOrd="0" presId="urn:microsoft.com/office/officeart/2018/5/layout/CenteredIconLabelDescriptionList"/>
    <dgm:cxn modelId="{9B424E97-52AC-43F9-8296-F8D4DB1B532F}" type="presParOf" srcId="{A7AA4078-8274-4CE8-BAB1-34DEE74ACC25}" destId="{A7D207FC-8833-407A-BBAB-4E2E0CDA6E4E}" srcOrd="3" destOrd="0" presId="urn:microsoft.com/office/officeart/2018/5/layout/CenteredIconLabelDescriptionList"/>
    <dgm:cxn modelId="{500BEC3E-6D8D-4CFB-865B-F45BF1203B20}" type="presParOf" srcId="{A7AA4078-8274-4CE8-BAB1-34DEE74ACC25}" destId="{5BC15C00-9542-4ED8-8F01-5ECA0AFA82DD}" srcOrd="4" destOrd="0" presId="urn:microsoft.com/office/officeart/2018/5/layout/CenteredIconLabelDescriptionList"/>
    <dgm:cxn modelId="{9EE94F70-8B42-47E0-9C8E-B59854D18D24}" type="presParOf" srcId="{4F84A3F9-178D-4CC7-8127-297077733932}" destId="{353D94F3-E6A6-4295-A360-F5D4473595DC}" srcOrd="5" destOrd="0" presId="urn:microsoft.com/office/officeart/2018/5/layout/CenteredIconLabelDescriptionList"/>
    <dgm:cxn modelId="{C2E44DA8-71AF-4F28-8E6F-996FC61EB791}" type="presParOf" srcId="{4F84A3F9-178D-4CC7-8127-297077733932}" destId="{FB1757A2-1B70-49D9-8BFC-980C1384322F}" srcOrd="6" destOrd="0" presId="urn:microsoft.com/office/officeart/2018/5/layout/CenteredIconLabelDescriptionList"/>
    <dgm:cxn modelId="{625DCA5B-77BE-499B-B902-7FACD0B3FC6F}" type="presParOf" srcId="{FB1757A2-1B70-49D9-8BFC-980C1384322F}" destId="{84190C85-250D-49CF-A67E-186A0DA590A0}" srcOrd="0" destOrd="0" presId="urn:microsoft.com/office/officeart/2018/5/layout/CenteredIconLabelDescriptionList"/>
    <dgm:cxn modelId="{A43D2CF7-9207-4496-A1E5-3B2FCB17CFDF}" type="presParOf" srcId="{FB1757A2-1B70-49D9-8BFC-980C1384322F}" destId="{DFF51BAF-A15B-4C04-BE51-DC5FCA4CBC58}" srcOrd="1" destOrd="0" presId="urn:microsoft.com/office/officeart/2018/5/layout/CenteredIconLabelDescriptionList"/>
    <dgm:cxn modelId="{74523916-B075-48B9-A160-E36DD3F52770}" type="presParOf" srcId="{FB1757A2-1B70-49D9-8BFC-980C1384322F}" destId="{B4F167A1-DB25-4D74-A97B-B5D1639A8E53}" srcOrd="2" destOrd="0" presId="urn:microsoft.com/office/officeart/2018/5/layout/CenteredIconLabelDescriptionList"/>
    <dgm:cxn modelId="{250FF17A-53AB-4DEE-A77F-66BEC49B2955}" type="presParOf" srcId="{FB1757A2-1B70-49D9-8BFC-980C1384322F}" destId="{A0F334F1-4F90-4861-B317-329CAC9D14DD}" srcOrd="3" destOrd="0" presId="urn:microsoft.com/office/officeart/2018/5/layout/CenteredIconLabelDescriptionList"/>
    <dgm:cxn modelId="{4A3A378F-61CB-4B9B-8FBC-01FB84CE09F4}" type="presParOf" srcId="{FB1757A2-1B70-49D9-8BFC-980C1384322F}" destId="{9E82B322-134B-4985-86DE-A670D1ED4CB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BE11C-026A-4E93-851D-DCA5AE850400}">
      <dsp:nvSpPr>
        <dsp:cNvPr id="0" name=""/>
        <dsp:cNvSpPr/>
      </dsp:nvSpPr>
      <dsp:spPr>
        <a:xfrm>
          <a:off x="762194" y="1008062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AA0EB-6BCD-429F-BB00-01A2141C30E7}">
      <dsp:nvSpPr>
        <dsp:cNvPr id="0" name=""/>
        <dsp:cNvSpPr/>
      </dsp:nvSpPr>
      <dsp:spPr>
        <a:xfrm>
          <a:off x="8092" y="1920585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Review</a:t>
          </a:r>
          <a:r>
            <a:rPr lang="zh-CN" sz="1400" kern="1200"/>
            <a:t>：</a:t>
          </a:r>
          <a:endParaRPr lang="en-US" sz="1400" kern="1200"/>
        </a:p>
      </dsp:txBody>
      <dsp:txXfrm>
        <a:off x="8092" y="1920585"/>
        <a:ext cx="2320312" cy="565576"/>
      </dsp:txXfrm>
    </dsp:sp>
    <dsp:sp modelId="{C9C744AF-9CCE-4CF0-B545-0A306A3EC834}">
      <dsp:nvSpPr>
        <dsp:cNvPr id="0" name=""/>
        <dsp:cNvSpPr/>
      </dsp:nvSpPr>
      <dsp:spPr>
        <a:xfrm>
          <a:off x="8092" y="2532866"/>
          <a:ext cx="2320312" cy="810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Neural</a:t>
          </a:r>
          <a:r>
            <a:rPr lang="zh-CN" sz="1100" kern="1200"/>
            <a:t> </a:t>
          </a:r>
          <a:r>
            <a:rPr lang="en-US" sz="1100" kern="1200"/>
            <a:t>Networks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Backpropagation</a:t>
          </a:r>
          <a:r>
            <a:rPr lang="zh-CN" sz="1100" kern="1200"/>
            <a:t> 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Graph</a:t>
          </a:r>
          <a:r>
            <a:rPr lang="zh-CN" sz="1100" kern="1200"/>
            <a:t> </a:t>
          </a:r>
          <a:r>
            <a:rPr lang="en-US" sz="1100" kern="1200"/>
            <a:t>Computing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Gradient</a:t>
          </a:r>
          <a:r>
            <a:rPr lang="zh-CN" sz="1100" kern="1200"/>
            <a:t> </a:t>
          </a:r>
          <a:r>
            <a:rPr lang="en-US" sz="1100" kern="1200"/>
            <a:t>Descent</a:t>
          </a:r>
        </a:p>
      </dsp:txBody>
      <dsp:txXfrm>
        <a:off x="8092" y="2532866"/>
        <a:ext cx="2320312" cy="810409"/>
      </dsp:txXfrm>
    </dsp:sp>
    <dsp:sp modelId="{72496871-986D-4E76-8463-639DED96C432}">
      <dsp:nvSpPr>
        <dsp:cNvPr id="0" name=""/>
        <dsp:cNvSpPr/>
      </dsp:nvSpPr>
      <dsp:spPr>
        <a:xfrm>
          <a:off x="3488561" y="986512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A3C70-1EC6-4EDD-B8EA-49AE39B6CB61}">
      <dsp:nvSpPr>
        <dsp:cNvPr id="0" name=""/>
        <dsp:cNvSpPr/>
      </dsp:nvSpPr>
      <dsp:spPr>
        <a:xfrm>
          <a:off x="2734460" y="1900888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Word</a:t>
          </a:r>
          <a:r>
            <a:rPr lang="zh-CN" sz="1400" kern="1200"/>
            <a:t> </a:t>
          </a:r>
          <a:r>
            <a:rPr lang="en-US" sz="1400" kern="1200"/>
            <a:t>Embedding</a:t>
          </a:r>
          <a:r>
            <a:rPr lang="ja-JP" sz="1400" kern="1200"/>
            <a:t>与词向量</a:t>
          </a:r>
          <a:endParaRPr lang="en-US" sz="1400" kern="1200"/>
        </a:p>
      </dsp:txBody>
      <dsp:txXfrm>
        <a:off x="2734460" y="1900888"/>
        <a:ext cx="2320312" cy="565576"/>
      </dsp:txXfrm>
    </dsp:sp>
    <dsp:sp modelId="{38D07307-1A2B-436F-997C-97080074BB13}">
      <dsp:nvSpPr>
        <dsp:cNvPr id="0" name=""/>
        <dsp:cNvSpPr/>
      </dsp:nvSpPr>
      <dsp:spPr>
        <a:xfrm>
          <a:off x="2734460" y="2514031"/>
          <a:ext cx="2320312" cy="85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词向量的原理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哈弗曼树与</a:t>
          </a:r>
          <a:r>
            <a:rPr lang="en-US" sz="1100" kern="1200"/>
            <a:t>Negative</a:t>
          </a:r>
          <a:r>
            <a:rPr lang="zh-CN" sz="1100" kern="1200"/>
            <a:t> </a:t>
          </a:r>
          <a:r>
            <a:rPr lang="en-US" sz="1100" kern="1200"/>
            <a:t>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Glove,</a:t>
          </a:r>
          <a:r>
            <a:rPr lang="zh-CN" sz="1100" kern="1200"/>
            <a:t> </a:t>
          </a:r>
          <a:r>
            <a:rPr lang="en-US" sz="1100" kern="1200"/>
            <a:t>CoVe,</a:t>
          </a:r>
          <a:r>
            <a:rPr lang="zh-CN" sz="1100" kern="1200"/>
            <a:t> </a:t>
          </a:r>
          <a:r>
            <a:rPr lang="en-US" sz="1100" kern="1200"/>
            <a:t>EMLO</a:t>
          </a:r>
          <a:r>
            <a:rPr lang="ja-JP" sz="1100" kern="1200"/>
            <a:t>等高级词向量方式</a:t>
          </a:r>
          <a:endParaRPr lang="en-US" sz="1100" kern="1200"/>
        </a:p>
      </dsp:txBody>
      <dsp:txXfrm>
        <a:off x="2734460" y="2514031"/>
        <a:ext cx="2320312" cy="850794"/>
      </dsp:txXfrm>
    </dsp:sp>
    <dsp:sp modelId="{D7A8AEE6-88F9-4BFC-9255-39E7D280A6CC}">
      <dsp:nvSpPr>
        <dsp:cNvPr id="0" name=""/>
        <dsp:cNvSpPr/>
      </dsp:nvSpPr>
      <dsp:spPr>
        <a:xfrm>
          <a:off x="6214928" y="986512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5237E-9DA0-4C65-B3AD-6AAC27DFD534}">
      <dsp:nvSpPr>
        <dsp:cNvPr id="0" name=""/>
        <dsp:cNvSpPr/>
      </dsp:nvSpPr>
      <dsp:spPr>
        <a:xfrm>
          <a:off x="5460827" y="1900888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sz="1400" kern="1200"/>
            <a:t>句子向量</a:t>
          </a:r>
          <a:endParaRPr lang="en-US" sz="1400" kern="1200"/>
        </a:p>
      </dsp:txBody>
      <dsp:txXfrm>
        <a:off x="5460827" y="1900888"/>
        <a:ext cx="2320312" cy="565576"/>
      </dsp:txXfrm>
    </dsp:sp>
    <dsp:sp modelId="{5BC15C00-9542-4ED8-8F01-5ECA0AFA82DD}">
      <dsp:nvSpPr>
        <dsp:cNvPr id="0" name=""/>
        <dsp:cNvSpPr/>
      </dsp:nvSpPr>
      <dsp:spPr>
        <a:xfrm>
          <a:off x="5460827" y="2514031"/>
          <a:ext cx="2320312" cy="85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句子向量的使用背景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句子向量的构建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sz="1100" kern="1200"/>
            <a:t>利用词向量找到隐藏词汇</a:t>
          </a:r>
          <a:r>
            <a:rPr lang="zh-CN" sz="1100" kern="1200"/>
            <a:t>、</a:t>
          </a:r>
          <a:r>
            <a:rPr lang="ja-JP" sz="1100" kern="1200"/>
            <a:t>新词汇</a:t>
          </a:r>
          <a:endParaRPr lang="en-US" sz="1100" kern="1200"/>
        </a:p>
      </dsp:txBody>
      <dsp:txXfrm>
        <a:off x="5460827" y="2514031"/>
        <a:ext cx="2320312" cy="850794"/>
      </dsp:txXfrm>
    </dsp:sp>
    <dsp:sp modelId="{84190C85-250D-49CF-A67E-186A0DA590A0}">
      <dsp:nvSpPr>
        <dsp:cNvPr id="0" name=""/>
        <dsp:cNvSpPr/>
      </dsp:nvSpPr>
      <dsp:spPr>
        <a:xfrm>
          <a:off x="8941296" y="986512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167A1-DB25-4D74-A97B-B5D1639A8E53}">
      <dsp:nvSpPr>
        <dsp:cNvPr id="0" name=""/>
        <dsp:cNvSpPr/>
      </dsp:nvSpPr>
      <dsp:spPr>
        <a:xfrm>
          <a:off x="8187194" y="1900888"/>
          <a:ext cx="2320312" cy="565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sz="1400" kern="1200"/>
            <a:t>项目</a:t>
          </a:r>
          <a:r>
            <a:rPr lang="en-US" sz="1400" kern="1200"/>
            <a:t>1</a:t>
          </a:r>
          <a:r>
            <a:rPr lang="ja-JP" sz="1400" kern="1200"/>
            <a:t>简介</a:t>
          </a:r>
          <a:r>
            <a:rPr lang="zh-CN" sz="1400" kern="1200"/>
            <a:t>：</a:t>
          </a:r>
          <a:r>
            <a:rPr lang="ja-JP" sz="1400" kern="1200"/>
            <a:t>非监督式文本摘要模型</a:t>
          </a:r>
          <a:endParaRPr lang="en-US" sz="1400" kern="1200"/>
        </a:p>
      </dsp:txBody>
      <dsp:txXfrm>
        <a:off x="8187194" y="1900888"/>
        <a:ext cx="2320312" cy="565576"/>
      </dsp:txXfrm>
    </dsp:sp>
    <dsp:sp modelId="{9E82B322-134B-4985-86DE-A670D1ED4CBE}">
      <dsp:nvSpPr>
        <dsp:cNvPr id="0" name=""/>
        <dsp:cNvSpPr/>
      </dsp:nvSpPr>
      <dsp:spPr>
        <a:xfrm>
          <a:off x="8187194" y="2514031"/>
          <a:ext cx="2320312" cy="850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4A283-9788-904E-B300-22D36CC44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BFAF-12AB-1042-93F1-7A7321E9A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527A4-2A76-E743-9E21-2B54BFDE1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84454-381D-A342-9983-502BFAE83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4C80C-1CD4-914E-9F7D-C80DB7138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9138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6488-FA8E-724D-AC69-D8A3C8BAA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444942-2C60-5445-B105-503D29F53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AC351-F605-5144-8627-706FFED18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D40D4-469F-794E-A781-FF81A6F8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D0A54-BF4C-4F41-BE2E-A571C97AD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3747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CDDE0-FB75-B746-B768-481AD9CF8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01124-DF65-304F-B7D3-5132BA8B9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E7EFF-1DFA-CE41-83EB-EE2953988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F09ED-2685-DC48-897A-464A6739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B902A-1DBE-7746-B629-4F7C67AB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8230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CF6D8-DB98-B843-9EE8-88564C82D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F2F33-3734-F342-92E3-004ABC3ED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ABEB6-E8E7-614D-A121-627AFDA2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BC1BD-CFF5-2E41-8B47-3A5CAF0E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0EE79-5484-3341-85B0-2916C83B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435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7DE2-DFE3-6B40-B36B-9816822C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76E6F-172A-8B45-957A-0FBB03A2C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CC98E-480E-3B4C-97E9-FF6F3D689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42485-D20B-6448-B5B3-BBFB46AB9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BDF67-F126-3145-AE93-CFCF1AFA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8860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8EBFB-6738-5F42-8853-0DCE9A14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0038-58D8-BA47-8203-8D100B2543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E35CB-EA7C-3D40-B3C2-57E99B150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48FE9-1EAE-A64B-B3DD-B6CDFF50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02B68-23CB-5F4D-B2F1-A86AA3C0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1FDC2-4D25-0143-85A5-80BDD4B0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761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05FC-A809-D842-AEF1-9C8BFCA8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5CFCB-007F-674C-95F6-5AD506C65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CA9B0-0B06-1540-8C66-5505A8073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F13B6-8838-1240-92A1-DA0FC3EB7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64F308-D3BA-BA4B-A364-91F1C0635F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0B4862-9607-334C-8FC0-BDC361411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A6F4F-A2FA-8D49-9B80-88CA536B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698AF-BCFA-3944-94E3-C5B88288C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762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1716-774A-9947-B8D0-6D4A279E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8A307-955B-A646-8F29-82956EE2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738CE8-EB2F-2745-96BF-BC0A9C5A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BD390-20C3-6447-AE0B-E999D7D2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262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625DAE-D959-D444-BF85-768F1EE9D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5F2A0-7D17-BB4B-B366-FFD615699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BEF78-5162-5245-A608-E2A21ABEA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520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70B9-5D17-5A46-B08E-FBA34C81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3E6CC-6ADF-0440-B829-F6F1629F4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A32B6-C0F1-3E41-8D8C-3456A43EC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7D962-3B4F-404C-989F-4BB522E7D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6022-DEC0-CD4A-A0E5-CEB937E4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B3F3E-5837-374D-A782-0556EB3D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0927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711D-57E2-8442-927C-097706670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A8AF7-DACF-F543-8133-80E654C4F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1F083-1E76-8A46-BBDC-C05DA61CB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244AA-3519-2D43-8170-3C0588E8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77F01-ECB6-6D42-AFE9-E5858F962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5AD7C-782F-A843-BAA1-5BE1432C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366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2CA99-2176-BE43-8991-12B6EADF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C122E-1C65-4948-B5E2-A2FB68AA7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6B26C-3D4B-FC45-B8CC-E86D6DDEB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D99DF-2D5B-EF40-ACC6-CF8F0311EF94}" type="datetimeFigureOut">
              <a:rPr lang="en-CN" smtClean="0"/>
              <a:t>2020/6/16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573C9-0F05-B446-B862-4380A67D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68C08-3B03-854F-BD3E-36BEF68EC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D2252-9AC3-8A42-B3E9-F9FCC40E7680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8505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kiwand.com/en/Principal_component_analysi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6186-4D56-B94D-93FD-228836928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530" y="1122363"/>
            <a:ext cx="3707296" cy="2387600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sz="3200" dirty="0">
                <a:solidFill>
                  <a:srgbClr val="C00000"/>
                </a:solidFill>
              </a:rPr>
              <a:t>Artificial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Intelligence</a:t>
            </a:r>
            <a:br>
              <a:rPr lang="en-US" altLang="zh-CN" sz="3200" dirty="0">
                <a:solidFill>
                  <a:srgbClr val="C00000"/>
                </a:solidFill>
              </a:rPr>
            </a:br>
            <a:r>
              <a:rPr lang="en-US" altLang="zh-CN" sz="3200" dirty="0">
                <a:solidFill>
                  <a:srgbClr val="C00000"/>
                </a:solidFill>
              </a:rPr>
              <a:t>Foundation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A3ADDD-4635-6445-971D-E6AD760A1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3120" y="4728311"/>
            <a:ext cx="3200400" cy="1655762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/>
              <a:t>KKB</a:t>
            </a:r>
            <a:r>
              <a:rPr lang="zh-CN" altLang="en-US" sz="1600" dirty="0"/>
              <a:t> </a:t>
            </a:r>
            <a:r>
              <a:rPr lang="ja-JP" altLang="en-US" sz="1600"/>
              <a:t>人工智能学院</a:t>
            </a:r>
            <a:endParaRPr lang="en-US" sz="1800" dirty="0"/>
          </a:p>
          <a:p>
            <a:pPr algn="l"/>
            <a:endParaRPr lang="en-US" altLang="zh-CN" sz="1800" dirty="0"/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48A6BA1-6BD2-384C-9A26-ADAAAB75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3" r="3" b="18588"/>
          <a:stretch/>
        </p:blipFill>
        <p:spPr>
          <a:xfrm>
            <a:off x="4657343" y="-1"/>
            <a:ext cx="2829214" cy="2183054"/>
          </a:xfrm>
          <a:prstGeom prst="rect">
            <a:avLst/>
          </a:prstGeom>
        </p:spPr>
      </p:pic>
      <p:pic>
        <p:nvPicPr>
          <p:cNvPr id="12" name="Picture 11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2E130D29-70C3-5B4D-84AA-548287BFD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72" r="4" b="3401"/>
          <a:stretch/>
        </p:blipFill>
        <p:spPr>
          <a:xfrm>
            <a:off x="4657343" y="2274491"/>
            <a:ext cx="2825496" cy="2241463"/>
          </a:xfrm>
          <a:prstGeom prst="rect">
            <a:avLst/>
          </a:prstGeom>
        </p:spPr>
      </p:pic>
      <p:pic>
        <p:nvPicPr>
          <p:cNvPr id="8" name="Picture 7" descr="A picture containing object, indoor, person, table&#10;&#10;Description automatically generated">
            <a:extLst>
              <a:ext uri="{FF2B5EF4-FFF2-40B4-BE49-F238E27FC236}">
                <a16:creationId xmlns:a16="http://schemas.microsoft.com/office/drawing/2014/main" id="{AAB1C1B1-66CA-DB4E-B792-3B0092739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289" b="2"/>
          <a:stretch/>
        </p:blipFill>
        <p:spPr>
          <a:xfrm>
            <a:off x="7570565" y="10"/>
            <a:ext cx="4614002" cy="3383270"/>
          </a:xfrm>
          <a:prstGeom prst="rect">
            <a:avLst/>
          </a:prstGeom>
        </p:spPr>
      </p:pic>
      <p:pic>
        <p:nvPicPr>
          <p:cNvPr id="15" name="Picture 1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DF54C0-386D-2049-BBCB-327254FFE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58"/>
          <a:stretch/>
        </p:blipFill>
        <p:spPr>
          <a:xfrm>
            <a:off x="5553307" y="4728311"/>
            <a:ext cx="2128770" cy="1840377"/>
          </a:xfrm>
          <a:prstGeom prst="rect">
            <a:avLst/>
          </a:prstGeom>
        </p:spPr>
      </p:pic>
      <p:pic>
        <p:nvPicPr>
          <p:cNvPr id="10" name="Picture 9" descr="A sign above a store&#10;&#10;Description automatically generated">
            <a:extLst>
              <a:ext uri="{FF2B5EF4-FFF2-40B4-BE49-F238E27FC236}">
                <a16:creationId xmlns:a16="http://schemas.microsoft.com/office/drawing/2014/main" id="{A358A870-609A-A549-A981-88108BCC5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23" b="7906"/>
          <a:stretch/>
        </p:blipFill>
        <p:spPr>
          <a:xfrm>
            <a:off x="7570565" y="3474720"/>
            <a:ext cx="4614002" cy="33832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20D2A3-4F90-6748-BEE4-665B24500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300" y="4674948"/>
            <a:ext cx="1470144" cy="184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6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6E6A-F490-8A47-AED0-F276B482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365124"/>
            <a:ext cx="3648456" cy="1719072"/>
          </a:xfrm>
        </p:spPr>
        <p:txBody>
          <a:bodyPr>
            <a:normAutofit/>
          </a:bodyPr>
          <a:lstStyle/>
          <a:p>
            <a:r>
              <a:rPr lang="ja-JP" altLang="en-US" sz="3200"/>
              <a:t>文字意义的重要性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CE717-58EB-584E-8A99-1AD22F781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374904"/>
            <a:ext cx="6851904" cy="1719072"/>
          </a:xfrm>
        </p:spPr>
        <p:txBody>
          <a:bodyPr anchor="ctr">
            <a:normAutofit/>
          </a:bodyPr>
          <a:lstStyle/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88D3E-67CB-C04B-9EC6-BA02FD7A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9" y="2550767"/>
            <a:ext cx="5267416" cy="3450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C6FF1-F1F8-AD43-A193-2DBFBAB1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97" y="2517846"/>
            <a:ext cx="5267414" cy="351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8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27B491-6156-2A49-BE25-57606A2D8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2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22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3C50FE6-DA60-1745-BD13-69AD570D84DA}"/>
              </a:ext>
            </a:extLst>
          </p:cNvPr>
          <p:cNvSpPr txBox="1"/>
          <p:nvPr/>
        </p:nvSpPr>
        <p:spPr>
          <a:xfrm>
            <a:off x="704088" y="4501647"/>
            <a:ext cx="3648456" cy="1719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Representation – Using Meaning 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FD7BC4-8F65-9844-9BF2-CD27F4DFC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73" y="596046"/>
            <a:ext cx="4529589" cy="3397192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F9F8D6E0-EE28-EC42-AEE0-440C5D4818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23" b="1"/>
          <a:stretch/>
        </p:blipFill>
        <p:spPr>
          <a:xfrm>
            <a:off x="6096000" y="627501"/>
            <a:ext cx="5496686" cy="3365737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C274234-AFA0-4787-8D09-C6CAEE970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4511427"/>
            <a:ext cx="6851904" cy="17190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我们经常使用同义词或者反义词来定义一个单词的意思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5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A86CF-642D-FF47-97C2-0F07F045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endParaRPr lang="en-US" sz="36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FE36D4-C500-3E49-9874-228B89360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02" b="253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12028-2488-B548-AED7-66F6D6BA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altLang="zh-CN" sz="1800"/>
              <a:t>1.</a:t>
            </a:r>
            <a:r>
              <a:rPr lang="zh-CN" altLang="en-US" sz="1800"/>
              <a:t> </a:t>
            </a:r>
            <a:r>
              <a:rPr lang="en-US" altLang="zh-CN" sz="1800"/>
              <a:t>Commodity,</a:t>
            </a:r>
            <a:r>
              <a:rPr lang="zh-CN" altLang="en-US" sz="1800"/>
              <a:t> </a:t>
            </a:r>
            <a:r>
              <a:rPr lang="en-US" altLang="zh-CN" sz="1800"/>
              <a:t>upright</a:t>
            </a:r>
            <a:r>
              <a:rPr lang="zh-CN" altLang="en-US" sz="1800"/>
              <a:t> </a:t>
            </a:r>
            <a:r>
              <a:rPr lang="ja-JP" altLang="en-US" sz="1800"/>
              <a:t>只在部分情况下正确</a:t>
            </a:r>
            <a:endParaRPr lang="en-US" altLang="ja-JP" sz="1800"/>
          </a:p>
          <a:p>
            <a:r>
              <a:rPr lang="en-US" altLang="zh-CN" sz="1800"/>
              <a:t>2.</a:t>
            </a:r>
            <a:r>
              <a:rPr lang="zh-CN" altLang="en-US" sz="1800"/>
              <a:t> </a:t>
            </a:r>
            <a:r>
              <a:rPr lang="ja-JP" altLang="en-US" sz="1800"/>
              <a:t>需要大量的人力成本</a:t>
            </a:r>
            <a:endParaRPr lang="en-US" altLang="ja-JP" sz="1800"/>
          </a:p>
          <a:p>
            <a:r>
              <a:rPr lang="en-US" altLang="zh-CN" sz="1800"/>
              <a:t>3.</a:t>
            </a:r>
            <a:r>
              <a:rPr lang="zh-CN" altLang="en-US" sz="1800"/>
              <a:t> </a:t>
            </a:r>
            <a:r>
              <a:rPr lang="ja-JP" altLang="en-US" sz="1800"/>
              <a:t>并不能使用数学的方式计算单词之间的相似性</a:t>
            </a:r>
            <a:r>
              <a:rPr lang="zh-CN" altLang="en-US" sz="1800"/>
              <a:t>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08228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Numerical</a:t>
            </a:r>
            <a:endParaRPr dirty="0"/>
          </a:p>
        </p:txBody>
      </p:sp>
      <p:grpSp>
        <p:nvGrpSpPr>
          <p:cNvPr id="346" name="Content Placeholder 2"/>
          <p:cNvGrpSpPr/>
          <p:nvPr/>
        </p:nvGrpSpPr>
        <p:grpSpPr>
          <a:xfrm>
            <a:off x="838200" y="1439885"/>
            <a:ext cx="10515600" cy="4411616"/>
            <a:chOff x="0" y="-279400"/>
            <a:chExt cx="10515600" cy="4411615"/>
          </a:xfrm>
        </p:grpSpPr>
        <p:grpSp>
          <p:nvGrpSpPr>
            <p:cNvPr id="336" name="Group"/>
            <p:cNvGrpSpPr/>
            <p:nvPr/>
          </p:nvGrpSpPr>
          <p:grpSpPr>
            <a:xfrm>
              <a:off x="0" y="398520"/>
              <a:ext cx="10515600" cy="1148175"/>
              <a:chOff x="0" y="0"/>
              <a:chExt cx="10515600" cy="1148174"/>
            </a:xfrm>
          </p:grpSpPr>
          <p:sp>
            <p:nvSpPr>
              <p:cNvPr id="334" name="Rectangle"/>
              <p:cNvSpPr/>
              <p:nvPr/>
            </p:nvSpPr>
            <p:spPr>
              <a:xfrm>
                <a:off x="0" y="0"/>
                <a:ext cx="10515600" cy="1148175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  <a:endParaRPr/>
              </a:p>
            </p:txBody>
          </p:sp>
          <p:sp>
            <p:nvSpPr>
              <p:cNvPr id="335" name="The only could be computing is number for computers."/>
              <p:cNvSpPr txBox="1"/>
              <p:nvPr/>
            </p:nvSpPr>
            <p:spPr>
              <a:xfrm>
                <a:off x="0" y="0"/>
                <a:ext cx="10515600" cy="7777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92023" tIns="192023" rIns="192023" bIns="192023" numCol="1" anchor="t">
                <a:spAutoFit/>
              </a:bodyPr>
              <a:lstStyle/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rPr dirty="0"/>
                  <a:t>The only could be computing is number for computers. </a:t>
                </a:r>
              </a:p>
            </p:txBody>
          </p:sp>
        </p:grpSp>
        <p:grpSp>
          <p:nvGrpSpPr>
            <p:cNvPr id="339" name="Group"/>
            <p:cNvGrpSpPr/>
            <p:nvPr/>
          </p:nvGrpSpPr>
          <p:grpSpPr>
            <a:xfrm>
              <a:off x="525780" y="-279400"/>
              <a:ext cx="7360920" cy="797041"/>
              <a:chOff x="0" y="0"/>
              <a:chExt cx="7360919" cy="797040"/>
            </a:xfrm>
          </p:grpSpPr>
          <p:sp>
            <p:nvSpPr>
              <p:cNvPr id="337" name="Rounded Rectangle"/>
              <p:cNvSpPr/>
              <p:nvPr/>
            </p:nvSpPr>
            <p:spPr>
              <a:xfrm>
                <a:off x="0" y="0"/>
                <a:ext cx="7360920" cy="797041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38" name="Why do we need to represent words and text?"/>
              <p:cNvSpPr txBox="1"/>
              <p:nvPr/>
            </p:nvSpPr>
            <p:spPr>
              <a:xfrm>
                <a:off x="38907" y="201670"/>
                <a:ext cx="7283106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/>
                  <a:t>Why do we need to represent words and text? </a:t>
                </a:r>
              </a:p>
            </p:txBody>
          </p:sp>
        </p:grpSp>
        <p:grpSp>
          <p:nvGrpSpPr>
            <p:cNvPr id="342" name="Group"/>
            <p:cNvGrpSpPr/>
            <p:nvPr/>
          </p:nvGrpSpPr>
          <p:grpSpPr>
            <a:xfrm>
              <a:off x="0" y="2091014"/>
              <a:ext cx="10515600" cy="2041202"/>
              <a:chOff x="0" y="0"/>
              <a:chExt cx="10515600" cy="2041200"/>
            </a:xfrm>
          </p:grpSpPr>
          <p:sp>
            <p:nvSpPr>
              <p:cNvPr id="340" name="Rectangle"/>
              <p:cNvSpPr/>
              <p:nvPr/>
            </p:nvSpPr>
            <p:spPr>
              <a:xfrm>
                <a:off x="0" y="-1"/>
                <a:ext cx="10515600" cy="2041202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  <a:endParaRPr/>
              </a:p>
            </p:txBody>
          </p:sp>
          <p:sp>
            <p:nvSpPr>
              <p:cNvPr id="341" name="ASCII: a, b, c : 97, 98, ‘abc’: 979899…"/>
              <p:cNvSpPr txBox="1"/>
              <p:nvPr/>
            </p:nvSpPr>
            <p:spPr>
              <a:xfrm>
                <a:off x="0" y="0"/>
                <a:ext cx="10515600" cy="16098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92023" tIns="192023" rIns="192023" bIns="192023" numCol="1" anchor="t">
                <a:spAutoFit/>
              </a:bodyPr>
              <a:lstStyle/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t>ASCII: a, b, c : 97, 98, ‘abc’: 979899</a:t>
                </a:r>
                <a:endParaRPr sz="2400"/>
              </a:p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t>Unicode: </a:t>
                </a:r>
                <a:endParaRPr sz="2400"/>
              </a:p>
              <a:p>
                <a:pPr marL="228600" lvl="1" indent="-228600" defTabSz="1200150">
                  <a:lnSpc>
                    <a:spcPct val="90000"/>
                  </a:lnSpc>
                  <a:spcBef>
                    <a:spcPts val="400"/>
                  </a:spcBef>
                  <a:buSzPct val="100000"/>
                  <a:buFont typeface="Arial"/>
                  <a:buChar char="•"/>
                  <a:defRPr sz="2700"/>
                </a:pPr>
                <a:r>
                  <a:t>etc: UTF-8</a:t>
                </a:r>
              </a:p>
            </p:txBody>
          </p:sp>
        </p:grpSp>
        <p:grpSp>
          <p:nvGrpSpPr>
            <p:cNvPr id="345" name="Group"/>
            <p:cNvGrpSpPr/>
            <p:nvPr/>
          </p:nvGrpSpPr>
          <p:grpSpPr>
            <a:xfrm>
              <a:off x="525780" y="1489295"/>
              <a:ext cx="7360920" cy="797041"/>
              <a:chOff x="0" y="0"/>
              <a:chExt cx="7360919" cy="797040"/>
            </a:xfrm>
          </p:grpSpPr>
          <p:sp>
            <p:nvSpPr>
              <p:cNvPr id="343" name="Rounded Rectangle"/>
              <p:cNvSpPr/>
              <p:nvPr/>
            </p:nvSpPr>
            <p:spPr>
              <a:xfrm>
                <a:off x="0" y="0"/>
                <a:ext cx="7360920" cy="797041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1905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12001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44" name="How to represent words?"/>
              <p:cNvSpPr txBox="1"/>
              <p:nvPr/>
            </p:nvSpPr>
            <p:spPr>
              <a:xfrm>
                <a:off x="38907" y="201669"/>
                <a:ext cx="7283106" cy="393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200150">
                  <a:lnSpc>
                    <a:spcPct val="90000"/>
                  </a:lnSpc>
                  <a:spcBef>
                    <a:spcPts val="1100"/>
                  </a:spcBef>
                  <a:defRPr sz="2700">
                    <a:solidFill>
                      <a:srgbClr val="FFFFFF"/>
                    </a:solidFill>
                  </a:defRPr>
                </a:lvl1pPr>
              </a:lstStyle>
              <a:p>
                <a:r>
                  <a:t>How to represent words?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466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"/>
          <p:cNvSpPr txBox="1">
            <a:spLocks noGrp="1"/>
          </p:cNvSpPr>
          <p:nvPr>
            <p:ph type="title"/>
          </p:nvPr>
        </p:nvSpPr>
        <p:spPr>
          <a:xfrm>
            <a:off x="6094105" y="802955"/>
            <a:ext cx="4977977" cy="1454051"/>
          </a:xfrm>
          <a:prstGeom prst="rect">
            <a:avLst/>
          </a:prstGeom>
        </p:spPr>
        <p:txBody>
          <a:bodyPr/>
          <a:lstStyle>
            <a:lvl1pPr defTabSz="886968">
              <a:defRPr sz="3977"/>
            </a:lvl1pPr>
          </a:lstStyle>
          <a:p>
            <a:r>
              <a:t>Why do not represent words as numbers?</a:t>
            </a:r>
          </a:p>
        </p:txBody>
      </p:sp>
      <p:pic>
        <p:nvPicPr>
          <p:cNvPr id="349" name="Graphic 6" descr="Graphic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" y="1629088"/>
            <a:ext cx="3620021" cy="3620022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0573" y="2421682"/>
            <a:ext cx="4977579" cy="3639290"/>
          </a:xfrm>
          <a:prstGeom prst="rect">
            <a:avLst/>
          </a:prstGeom>
        </p:spPr>
        <p:txBody>
          <a:bodyPr anchor="ctr"/>
          <a:lstStyle/>
          <a:p>
            <a:pPr marL="217170" indent="-217170" defTabSz="868680">
              <a:lnSpc>
                <a:spcPct val="200000"/>
              </a:lnSpc>
              <a:spcBef>
                <a:spcPts val="900"/>
              </a:spcBef>
              <a:defRPr sz="1900"/>
            </a:pPr>
            <a:r>
              <a:rPr dirty="0"/>
              <a:t>‘</a:t>
            </a:r>
            <a:r>
              <a:rPr dirty="0" err="1"/>
              <a:t>你今天真好看</a:t>
            </a:r>
            <a:r>
              <a:rPr dirty="0"/>
              <a:t>’: \u12412, \u32121, \u5542,\u189301 =&gt; [12412, 32121, 5542, 189301]</a:t>
            </a:r>
          </a:p>
          <a:p>
            <a:pPr marL="217170" indent="-217170" defTabSz="868680">
              <a:lnSpc>
                <a:spcPct val="200000"/>
              </a:lnSpc>
              <a:spcBef>
                <a:spcPts val="900"/>
              </a:spcBef>
              <a:defRPr sz="1900"/>
            </a:pPr>
            <a:r>
              <a:rPr dirty="0"/>
              <a:t>Is words numeric or categorical? </a:t>
            </a:r>
          </a:p>
          <a:p>
            <a:pPr marL="217170" indent="-217170" defTabSz="868680">
              <a:lnSpc>
                <a:spcPct val="200000"/>
              </a:lnSpc>
              <a:spcBef>
                <a:spcPts val="900"/>
              </a:spcBef>
              <a:defRPr sz="1900"/>
            </a:pPr>
            <a:r>
              <a:rPr dirty="0"/>
              <a:t>How can we represent it as one-hot? </a:t>
            </a:r>
          </a:p>
        </p:txBody>
      </p:sp>
    </p:spTree>
    <p:extLst>
      <p:ext uri="{BB962C8B-B14F-4D97-AF65-F5344CB8AC3E}">
        <p14:creationId xmlns:p14="http://schemas.microsoft.com/office/powerpoint/2010/main" val="3116508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itle 1"/>
          <p:cNvSpPr txBox="1">
            <a:spLocks noGrp="1"/>
          </p:cNvSpPr>
          <p:nvPr>
            <p:ph type="title"/>
          </p:nvPr>
        </p:nvSpPr>
        <p:spPr>
          <a:xfrm>
            <a:off x="1239931" y="2459132"/>
            <a:ext cx="1939738" cy="1939737"/>
          </a:xfrm>
          <a:prstGeom prst="rect">
            <a:avLst/>
          </a:prstGeom>
          <a:solidFill>
            <a:srgbClr val="262626"/>
          </a:solidFill>
          <a:ln w="174625">
            <a:solidFill>
              <a:srgbClr val="262626"/>
            </a:solidFill>
            <a:round/>
          </a:ln>
        </p:spPr>
        <p:txBody>
          <a:bodyPr/>
          <a:lstStyle>
            <a:lvl1pPr algn="ctr">
              <a:defRPr sz="2600">
                <a:solidFill>
                  <a:srgbClr val="FFFFFF"/>
                </a:solidFill>
              </a:defRPr>
            </a:lvl1pPr>
          </a:lstStyle>
          <a:p>
            <a:r>
              <a:t>If we treat we words as mere categorical</a:t>
            </a:r>
          </a:p>
        </p:txBody>
      </p:sp>
      <p:grpSp>
        <p:nvGrpSpPr>
          <p:cNvPr id="366" name="Content Placeholder 2"/>
          <p:cNvGrpSpPr/>
          <p:nvPr/>
        </p:nvGrpSpPr>
        <p:grpSpPr>
          <a:xfrm>
            <a:off x="4038600" y="1167199"/>
            <a:ext cx="7315200" cy="4636153"/>
            <a:chOff x="0" y="0"/>
            <a:chExt cx="7315200" cy="4636151"/>
          </a:xfrm>
        </p:grpSpPr>
        <p:sp>
          <p:nvSpPr>
            <p:cNvPr id="356" name="Line"/>
            <p:cNvSpPr/>
            <p:nvPr/>
          </p:nvSpPr>
          <p:spPr>
            <a:xfrm>
              <a:off x="0" y="0"/>
              <a:ext cx="7315200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7" name="[0, 0, 0, 1]"/>
            <p:cNvSpPr txBox="1"/>
            <p:nvPr/>
          </p:nvSpPr>
          <p:spPr>
            <a:xfrm>
              <a:off x="0" y="0"/>
              <a:ext cx="7315200" cy="640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[0, 0, 0, 1]</a:t>
              </a:r>
            </a:p>
          </p:txBody>
        </p:sp>
        <p:sp>
          <p:nvSpPr>
            <p:cNvPr id="358" name="Line"/>
            <p:cNvSpPr/>
            <p:nvPr/>
          </p:nvSpPr>
          <p:spPr>
            <a:xfrm>
              <a:off x="0" y="904719"/>
              <a:ext cx="7315200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[0, 1, 0, 0]"/>
            <p:cNvSpPr txBox="1"/>
            <p:nvPr/>
          </p:nvSpPr>
          <p:spPr>
            <a:xfrm>
              <a:off x="0" y="904719"/>
              <a:ext cx="7315200" cy="640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[0, 1, 0, 0]</a:t>
              </a:r>
            </a:p>
          </p:txBody>
        </p:sp>
        <p:sp>
          <p:nvSpPr>
            <p:cNvPr id="360" name="Line"/>
            <p:cNvSpPr/>
            <p:nvPr/>
          </p:nvSpPr>
          <p:spPr>
            <a:xfrm>
              <a:off x="0" y="1809440"/>
              <a:ext cx="7315200" cy="1"/>
            </a:xfrm>
            <a:prstGeom prst="line">
              <a:avLst/>
            </a:prstGeom>
            <a:solidFill>
              <a:schemeClr val="accent4"/>
            </a:solidFill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[1, 0, 0, 0]"/>
            <p:cNvSpPr txBox="1"/>
            <p:nvPr/>
          </p:nvSpPr>
          <p:spPr>
            <a:xfrm>
              <a:off x="0" y="1809440"/>
              <a:ext cx="7315200" cy="640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[1, 0, 0, 0]</a:t>
              </a:r>
            </a:p>
          </p:txBody>
        </p:sp>
        <p:sp>
          <p:nvSpPr>
            <p:cNvPr id="362" name="Line"/>
            <p:cNvSpPr/>
            <p:nvPr/>
          </p:nvSpPr>
          <p:spPr>
            <a:xfrm>
              <a:off x="0" y="2714161"/>
              <a:ext cx="7315200" cy="1"/>
            </a:xfrm>
            <a:prstGeom prst="line">
              <a:avLst/>
            </a:prstGeom>
            <a:solidFill>
              <a:schemeClr val="accent5"/>
            </a:solidFill>
            <a:ln w="12700" cap="flat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[0, 0, 1, 0]"/>
            <p:cNvSpPr txBox="1"/>
            <p:nvPr/>
          </p:nvSpPr>
          <p:spPr>
            <a:xfrm>
              <a:off x="0" y="2714161"/>
              <a:ext cx="7315200" cy="640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[0, 0, 1, 0]</a:t>
              </a:r>
            </a:p>
          </p:txBody>
        </p:sp>
        <p:sp>
          <p:nvSpPr>
            <p:cNvPr id="364" name="Line"/>
            <p:cNvSpPr/>
            <p:nvPr/>
          </p:nvSpPr>
          <p:spPr>
            <a:xfrm>
              <a:off x="0" y="3618881"/>
              <a:ext cx="7315200" cy="1"/>
            </a:xfrm>
            <a:prstGeom prst="line">
              <a:avLst/>
            </a:prstGeom>
            <a:solidFill>
              <a:schemeClr val="accent6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Cannot keep similarity: (v1 + v2) · v3 == v1 · v3"/>
            <p:cNvSpPr txBox="1"/>
            <p:nvPr/>
          </p:nvSpPr>
          <p:spPr>
            <a:xfrm>
              <a:off x="0" y="3618881"/>
              <a:ext cx="7315200" cy="101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10489" tIns="110489" rIns="110489" bIns="110489" numCol="1" anchor="t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t>Cannot keep similarity: (v1 + v2) · v3 == v1 · v3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163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2011679" y="2048950"/>
            <a:ext cx="3669161" cy="27600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rPr dirty="0"/>
              <a:t>Question</a:t>
            </a:r>
          </a:p>
        </p:txBody>
      </p:sp>
      <p:sp>
        <p:nvSpPr>
          <p:cNvPr id="36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0573" y="801866"/>
            <a:ext cx="5306086" cy="5230634"/>
          </a:xfrm>
          <a:prstGeom prst="rect">
            <a:avLst/>
          </a:prstGeom>
        </p:spPr>
        <p:txBody>
          <a:bodyPr anchor="ctr"/>
          <a:lstStyle/>
          <a:p>
            <a:pPr>
              <a:defRPr sz="2400"/>
            </a:pPr>
            <a:r>
              <a:rPr dirty="0"/>
              <a:t>The problem of representing words as one-hot.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A. Cannot represent the relation of ‘similar' words and some ‘not similar words’;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B. The are space consuming;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C. It’s difficult to get the values;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D. If we add new words, we need to re-calculate all the words;</a:t>
            </a:r>
          </a:p>
        </p:txBody>
      </p:sp>
    </p:spTree>
    <p:extLst>
      <p:ext uri="{BB962C8B-B14F-4D97-AF65-F5344CB8AC3E}">
        <p14:creationId xmlns:p14="http://schemas.microsoft.com/office/powerpoint/2010/main" val="1505079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itle 1"/>
          <p:cNvSpPr txBox="1">
            <a:spLocks noGrp="1"/>
          </p:cNvSpPr>
          <p:nvPr>
            <p:ph type="title"/>
          </p:nvPr>
        </p:nvSpPr>
        <p:spPr>
          <a:xfrm>
            <a:off x="1179226" y="826679"/>
            <a:ext cx="9833548" cy="1325564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rgbClr val="FF2600"/>
                </a:solidFill>
              </a:defRPr>
            </a:lvl1pPr>
          </a:lstStyle>
          <a:p>
            <a:r>
              <a:t>Some more dense vectors</a:t>
            </a:r>
          </a:p>
        </p:txBody>
      </p:sp>
      <p:sp>
        <p:nvSpPr>
          <p:cNvPr id="37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79226" y="3092969"/>
            <a:ext cx="9833548" cy="2693977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lang="en-US" dirty="0"/>
              <a:t>1. </a:t>
            </a:r>
            <a:r>
              <a:rPr dirty="0"/>
              <a:t>If we do PCA of this of this one-hot matrix; 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What is PCA</a:t>
            </a:r>
            <a:endParaRPr sz="2400"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dirty="0"/>
              <a:t>How do we get PCA: 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https://www.wikiwand.com/en/Principal_component_analysis</a:t>
            </a:r>
          </a:p>
          <a:p>
            <a:pPr>
              <a:defRPr sz="2000"/>
            </a:pPr>
            <a:r>
              <a:rPr lang="en-US" dirty="0"/>
              <a:t>2. If we do SVD of this one-hot matrix;</a:t>
            </a:r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en-US" dirty="0"/>
              <a:t>What is SVD</a:t>
            </a:r>
            <a:endParaRPr lang="en-US" sz="2400" dirty="0"/>
          </a:p>
          <a:p>
            <a:pPr marL="685800" lvl="1" indent="-228600">
              <a:spcBef>
                <a:spcPts val="500"/>
              </a:spcBef>
              <a:defRPr sz="2000"/>
            </a:pPr>
            <a:r>
              <a:rPr lang="en-US" dirty="0"/>
              <a:t>How do we get SVD: </a:t>
            </a:r>
            <a:r>
              <a:rPr lang="en-US" i="1" dirty="0"/>
              <a:t>https://</a:t>
            </a:r>
            <a:r>
              <a:rPr lang="en-US" i="1" dirty="0" err="1"/>
              <a:t>www.wikiwand.com</a:t>
            </a:r>
            <a:r>
              <a:rPr lang="en-US" i="1" dirty="0"/>
              <a:t>/</a:t>
            </a:r>
            <a:r>
              <a:rPr lang="en-US" i="1" dirty="0" err="1"/>
              <a:t>en</a:t>
            </a:r>
            <a:r>
              <a:rPr lang="en-US" i="1" dirty="0"/>
              <a:t>/Singular-</a:t>
            </a:r>
            <a:r>
              <a:rPr lang="en-US" i="1" dirty="0" err="1"/>
              <a:t>value_decomposition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6797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4C49-9986-0B48-9452-9C86CBF6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709" y="4511427"/>
            <a:ext cx="3648456" cy="17190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/>
              <a:t>SVD</a:t>
            </a:r>
          </a:p>
        </p:txBody>
      </p:sp>
      <p:pic>
        <p:nvPicPr>
          <p:cNvPr id="3074" name="Picture 2" descr="page22image32132144">
            <a:extLst>
              <a:ext uri="{FF2B5EF4-FFF2-40B4-BE49-F238E27FC236}">
                <a16:creationId xmlns:a16="http://schemas.microsoft.com/office/drawing/2014/main" id="{3D08CAF0-46D0-6042-909A-689560C84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087" y="578727"/>
            <a:ext cx="5267414" cy="35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page21image32141920">
            <a:extLst>
              <a:ext uri="{FF2B5EF4-FFF2-40B4-BE49-F238E27FC236}">
                <a16:creationId xmlns:a16="http://schemas.microsoft.com/office/drawing/2014/main" id="{1176C49A-2C9F-794D-B926-BBDA6464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0496" y="756501"/>
            <a:ext cx="5267415" cy="31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74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FDF90-D1AD-6F43-8FB2-40683FA9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B91F4-63F8-E942-B2C2-ECE1A3D7B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zh-CN" dirty="0"/>
              <a:t>Numerical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Categorical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One-hot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WordVec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WordVec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621174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itle 1"/>
          <p:cNvSpPr txBox="1">
            <a:spLocks noGrp="1"/>
          </p:cNvSpPr>
          <p:nvPr>
            <p:ph type="title"/>
          </p:nvPr>
        </p:nvSpPr>
        <p:spPr>
          <a:xfrm>
            <a:off x="640079" y="2053640"/>
            <a:ext cx="3669161" cy="27600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Question</a:t>
            </a:r>
          </a:p>
        </p:txBody>
      </p:sp>
      <p:sp>
        <p:nvSpPr>
          <p:cNvPr id="37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090573" y="801866"/>
            <a:ext cx="5306086" cy="5230634"/>
          </a:xfrm>
          <a:prstGeom prst="rect">
            <a:avLst/>
          </a:prstGeom>
        </p:spPr>
        <p:txBody>
          <a:bodyPr anchor="ctr"/>
          <a:lstStyle/>
          <a:p>
            <a:pPr>
              <a:defRPr sz="2400"/>
            </a:pPr>
            <a:r>
              <a:rPr dirty="0"/>
              <a:t>Problems SVD: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A. When adding new words, need recalculate all the words;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B. It’s computing consuming.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C. This algorithm it’s hard to implement. 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rPr dirty="0"/>
              <a:t>[ ] D. Cannot Solving Polyseme(</a:t>
            </a:r>
            <a:r>
              <a:rPr dirty="0" err="1"/>
              <a:t>多义词</a:t>
            </a:r>
            <a:r>
              <a:rPr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9641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itle 1"/>
          <p:cNvSpPr txBox="1">
            <a:spLocks noGrp="1"/>
          </p:cNvSpPr>
          <p:nvPr>
            <p:ph type="title"/>
          </p:nvPr>
        </p:nvSpPr>
        <p:spPr>
          <a:xfrm>
            <a:off x="870203" y="606563"/>
            <a:ext cx="10451594" cy="1325564"/>
          </a:xfrm>
          <a:prstGeom prst="rect">
            <a:avLst/>
          </a:prstGeom>
        </p:spPr>
        <p:txBody>
          <a:bodyPr/>
          <a:lstStyle/>
          <a:p>
            <a:r>
              <a:t>What features do our vectors need ?</a:t>
            </a:r>
          </a:p>
        </p:txBody>
      </p:sp>
      <p:grpSp>
        <p:nvGrpSpPr>
          <p:cNvPr id="390" name="Content Placeholder 2"/>
          <p:cNvGrpSpPr/>
          <p:nvPr/>
        </p:nvGrpSpPr>
        <p:grpSpPr>
          <a:xfrm>
            <a:off x="1430281" y="3009433"/>
            <a:ext cx="9331436" cy="2335558"/>
            <a:chOff x="0" y="0"/>
            <a:chExt cx="9331434" cy="2335556"/>
          </a:xfrm>
        </p:grpSpPr>
        <p:sp>
          <p:nvSpPr>
            <p:cNvPr id="378" name="Shape"/>
            <p:cNvSpPr/>
            <p:nvPr/>
          </p:nvSpPr>
          <p:spPr>
            <a:xfrm>
              <a:off x="402129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79" name="Square"/>
            <p:cNvSpPr/>
            <p:nvPr/>
          </p:nvSpPr>
          <p:spPr>
            <a:xfrm>
              <a:off x="670214" y="268084"/>
              <a:ext cx="721769" cy="72177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0" name="1. Space Economical"/>
            <p:cNvSpPr txBox="1"/>
            <p:nvPr/>
          </p:nvSpPr>
          <p:spPr>
            <a:xfrm>
              <a:off x="0" y="1649756"/>
              <a:ext cx="20621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22350">
                <a:spcBef>
                  <a:spcPts val="900"/>
                </a:spcBef>
                <a:defRPr sz="2300" cap="all"/>
              </a:lvl1pPr>
            </a:lstStyle>
            <a:p>
              <a:r>
                <a:t>1. Space Economical</a:t>
              </a:r>
            </a:p>
          </p:txBody>
        </p:sp>
        <p:sp>
          <p:nvSpPr>
            <p:cNvPr id="381" name="Shape"/>
            <p:cNvSpPr/>
            <p:nvPr/>
          </p:nvSpPr>
          <p:spPr>
            <a:xfrm>
              <a:off x="2825207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2" name="Square"/>
            <p:cNvSpPr/>
            <p:nvPr/>
          </p:nvSpPr>
          <p:spPr>
            <a:xfrm>
              <a:off x="3093293" y="268084"/>
              <a:ext cx="721769" cy="721770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3" name="2. Adaptively Update"/>
            <p:cNvSpPr txBox="1"/>
            <p:nvPr/>
          </p:nvSpPr>
          <p:spPr>
            <a:xfrm>
              <a:off x="2423080" y="1649756"/>
              <a:ext cx="20621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22350">
                <a:spcBef>
                  <a:spcPts val="900"/>
                </a:spcBef>
                <a:defRPr sz="2300" cap="all"/>
              </a:lvl1pPr>
            </a:lstStyle>
            <a:p>
              <a:r>
                <a:t>2. Adaptively Update </a:t>
              </a:r>
            </a:p>
          </p:txBody>
        </p:sp>
        <p:sp>
          <p:nvSpPr>
            <p:cNvPr id="384" name="Shape"/>
            <p:cNvSpPr/>
            <p:nvPr/>
          </p:nvSpPr>
          <p:spPr>
            <a:xfrm>
              <a:off x="5248288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5" name="Square"/>
            <p:cNvSpPr/>
            <p:nvPr/>
          </p:nvSpPr>
          <p:spPr>
            <a:xfrm>
              <a:off x="5516372" y="268084"/>
              <a:ext cx="721769" cy="721770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6" name="3. Semantic Similarity"/>
            <p:cNvSpPr txBox="1"/>
            <p:nvPr/>
          </p:nvSpPr>
          <p:spPr>
            <a:xfrm>
              <a:off x="4846160" y="1649756"/>
              <a:ext cx="20621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 defTabSz="1022350">
                <a:spcBef>
                  <a:spcPts val="900"/>
                </a:spcBef>
                <a:defRPr sz="2300" cap="all"/>
              </a:lvl1pPr>
            </a:lstStyle>
            <a:p>
              <a:r>
                <a:t>3. Semantic Similarity</a:t>
              </a:r>
            </a:p>
          </p:txBody>
        </p:sp>
        <p:sp>
          <p:nvSpPr>
            <p:cNvPr id="387" name="Shape"/>
            <p:cNvSpPr/>
            <p:nvPr/>
          </p:nvSpPr>
          <p:spPr>
            <a:xfrm>
              <a:off x="7671367" y="0"/>
              <a:ext cx="1257940" cy="1257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21" y="0"/>
                  </a:moveTo>
                  <a:lnTo>
                    <a:pt x="21600" y="0"/>
                  </a:lnTo>
                  <a:lnTo>
                    <a:pt x="21600" y="15179"/>
                  </a:lnTo>
                  <a:cubicBezTo>
                    <a:pt x="21600" y="18725"/>
                    <a:pt x="18725" y="21600"/>
                    <a:pt x="15179" y="21600"/>
                  </a:cubicBezTo>
                  <a:lnTo>
                    <a:pt x="0" y="21600"/>
                  </a:lnTo>
                  <a:lnTo>
                    <a:pt x="0" y="6421"/>
                  </a:lnTo>
                  <a:cubicBezTo>
                    <a:pt x="0" y="2875"/>
                    <a:pt x="2875" y="0"/>
                    <a:pt x="6421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8" name="Square"/>
            <p:cNvSpPr/>
            <p:nvPr/>
          </p:nvSpPr>
          <p:spPr>
            <a:xfrm>
              <a:off x="7939453" y="268084"/>
              <a:ext cx="721769" cy="721770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sp>
          <p:nvSpPr>
            <p:cNvPr id="389" name="But how?"/>
            <p:cNvSpPr txBox="1"/>
            <p:nvPr/>
          </p:nvSpPr>
          <p:spPr>
            <a:xfrm>
              <a:off x="7269239" y="1649756"/>
              <a:ext cx="2062196" cy="342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 defTabSz="1022350">
                <a:spcBef>
                  <a:spcPts val="900"/>
                </a:spcBef>
                <a:defRPr sz="2300" cap="all"/>
              </a:pPr>
              <a:r>
                <a:t>But how?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719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Content Placeholder 2"/>
          <p:cNvGrpSpPr/>
          <p:nvPr/>
        </p:nvGrpSpPr>
        <p:grpSpPr>
          <a:xfrm>
            <a:off x="1036320" y="2154834"/>
            <a:ext cx="10119361" cy="3329286"/>
            <a:chOff x="0" y="-250922"/>
            <a:chExt cx="10119360" cy="3329284"/>
          </a:xfrm>
        </p:grpSpPr>
        <p:sp>
          <p:nvSpPr>
            <p:cNvPr id="393" name="Rectangle"/>
            <p:cNvSpPr/>
            <p:nvPr/>
          </p:nvSpPr>
          <p:spPr>
            <a:xfrm>
              <a:off x="0" y="250920"/>
              <a:ext cx="10119360" cy="4284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635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396" name="Group"/>
            <p:cNvGrpSpPr/>
            <p:nvPr/>
          </p:nvGrpSpPr>
          <p:grpSpPr>
            <a:xfrm>
              <a:off x="505968" y="-250922"/>
              <a:ext cx="7083554" cy="501842"/>
              <a:chOff x="0" y="0"/>
              <a:chExt cx="7083553" cy="501841"/>
            </a:xfrm>
          </p:grpSpPr>
          <p:sp>
            <p:nvSpPr>
              <p:cNvPr id="394" name="Rounded Rectangle"/>
              <p:cNvSpPr/>
              <p:nvPr/>
            </p:nvSpPr>
            <p:spPr>
              <a:xfrm>
                <a:off x="0" y="0"/>
                <a:ext cx="7083553" cy="50184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F18C54"/>
                  </a:gs>
                  <a:gs pos="50000">
                    <a:srgbClr val="F67B28"/>
                  </a:gs>
                  <a:gs pos="100000">
                    <a:srgbClr val="E46B19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5" name="“You shall know a word by the company it keeps”"/>
              <p:cNvSpPr txBox="1"/>
              <p:nvPr/>
            </p:nvSpPr>
            <p:spPr>
              <a:xfrm>
                <a:off x="24498" y="133196"/>
                <a:ext cx="7034556" cy="235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/>
                  <a:t>“You shall know a word by the company it keeps”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J.R.Firth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1957</a:t>
                </a:r>
                <a:endParaRPr dirty="0"/>
              </a:p>
            </p:txBody>
          </p:sp>
        </p:grpSp>
        <p:sp>
          <p:nvSpPr>
            <p:cNvPr id="397" name="Rectangle"/>
            <p:cNvSpPr/>
            <p:nvPr/>
          </p:nvSpPr>
          <p:spPr>
            <a:xfrm>
              <a:off x="0" y="1022040"/>
              <a:ext cx="10119360" cy="4284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635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400" name="Group"/>
            <p:cNvGrpSpPr/>
            <p:nvPr/>
          </p:nvGrpSpPr>
          <p:grpSpPr>
            <a:xfrm>
              <a:off x="505968" y="529819"/>
              <a:ext cx="7083553" cy="501841"/>
              <a:chOff x="0" y="0"/>
              <a:chExt cx="7083552" cy="501840"/>
            </a:xfrm>
          </p:grpSpPr>
          <p:sp>
            <p:nvSpPr>
              <p:cNvPr id="398" name="Rounded Rectangle"/>
              <p:cNvSpPr/>
              <p:nvPr/>
            </p:nvSpPr>
            <p:spPr>
              <a:xfrm>
                <a:off x="0" y="0"/>
                <a:ext cx="7083553" cy="50184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B8F81"/>
                  </a:gs>
                  <a:gs pos="50000">
                    <a:srgbClr val="C97E6B"/>
                  </a:gs>
                  <a:gs pos="100000">
                    <a:srgbClr val="B66D5A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1100"/>
                  </a:spcBef>
                  <a:defRPr sz="1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9" name="“每天早上我都要去门口那家早餐店吃___”"/>
              <p:cNvSpPr txBox="1"/>
              <p:nvPr/>
            </p:nvSpPr>
            <p:spPr>
              <a:xfrm>
                <a:off x="24498" y="98520"/>
                <a:ext cx="7034556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</a:defRPr>
                </a:pPr>
                <a:r>
                  <a:t>“每天早上我都要去门口那家早餐店吃</a:t>
                </a:r>
                <a:r>
                  <a:rPr b="1"/>
                  <a:t>___</a:t>
                </a:r>
                <a:r>
                  <a:t>”</a:t>
                </a:r>
              </a:p>
            </p:txBody>
          </p:sp>
        </p:grpSp>
        <p:grpSp>
          <p:nvGrpSpPr>
            <p:cNvPr id="403" name="Group"/>
            <p:cNvGrpSpPr/>
            <p:nvPr/>
          </p:nvGrpSpPr>
          <p:grpSpPr>
            <a:xfrm>
              <a:off x="0" y="1793161"/>
              <a:ext cx="10119360" cy="1285201"/>
              <a:chOff x="0" y="0"/>
              <a:chExt cx="10119359" cy="1285200"/>
            </a:xfrm>
          </p:grpSpPr>
          <p:sp>
            <p:nvSpPr>
              <p:cNvPr id="401" name="Rectangle"/>
              <p:cNvSpPr/>
              <p:nvPr/>
            </p:nvSpPr>
            <p:spPr>
              <a:xfrm>
                <a:off x="-1" y="-1"/>
                <a:ext cx="10119361" cy="1285202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635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  <a:endParaRPr/>
              </a:p>
            </p:txBody>
          </p:sp>
          <p:sp>
            <p:nvSpPr>
              <p:cNvPr id="402" name="Assuming a density vector &lt;v1, v2, .. vN&gt;…"/>
              <p:cNvSpPr txBox="1"/>
              <p:nvPr/>
            </p:nvSpPr>
            <p:spPr>
              <a:xfrm>
                <a:off x="0" y="0"/>
                <a:ext cx="10119360" cy="10307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20904" tIns="120904" rIns="120904" bIns="120904" numCol="1" anchor="t">
                <a:spAutoFit/>
              </a:bodyPr>
              <a:lstStyle/>
              <a:p>
                <a:pPr marL="171450" lvl="1" indent="-171450" defTabSz="7556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1700"/>
                </a:pPr>
                <a:r>
                  <a:t>Assuming a density vector &lt;v1, v2, .. vN&gt;</a:t>
                </a:r>
                <a:endParaRPr sz="2400"/>
              </a:p>
              <a:p>
                <a:pPr marL="171450" lvl="1" indent="-171450" defTabSz="7556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1700"/>
                </a:pPr>
                <a:r>
                  <a:t>If occurrence position of some words always is  same of the position of this vector; </a:t>
                </a:r>
                <a:endParaRPr sz="2400"/>
              </a:p>
              <a:p>
                <a:pPr marL="171450" lvl="1" indent="-171450" defTabSz="75565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1700"/>
                </a:pPr>
                <a:r>
                  <a:t>We get the similar vector; </a:t>
                </a:r>
              </a:p>
            </p:txBody>
          </p:sp>
        </p:grpSp>
        <p:grpSp>
          <p:nvGrpSpPr>
            <p:cNvPr id="406" name="Group"/>
            <p:cNvGrpSpPr/>
            <p:nvPr/>
          </p:nvGrpSpPr>
          <p:grpSpPr>
            <a:xfrm>
              <a:off x="505968" y="1310561"/>
              <a:ext cx="7083553" cy="501841"/>
              <a:chOff x="0" y="0"/>
              <a:chExt cx="7083552" cy="501840"/>
            </a:xfrm>
          </p:grpSpPr>
          <p:sp>
            <p:nvSpPr>
              <p:cNvPr id="404" name="Rounded Rectangle"/>
              <p:cNvSpPr/>
              <p:nvPr/>
            </p:nvSpPr>
            <p:spPr>
              <a:xfrm>
                <a:off x="0" y="0"/>
                <a:ext cx="7083553" cy="50184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AFAFAF"/>
                  </a:gs>
                  <a:gs pos="50000">
                    <a:schemeClr val="accent3"/>
                  </a:gs>
                  <a:gs pos="100000">
                    <a:srgbClr val="929292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1100"/>
                  </a:spcBef>
                  <a:defRPr sz="17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5" name="“昨天早上我是在家做的___，味道还不错”"/>
              <p:cNvSpPr txBox="1"/>
              <p:nvPr/>
            </p:nvSpPr>
            <p:spPr>
              <a:xfrm>
                <a:off x="24498" y="98520"/>
                <a:ext cx="7034556" cy="304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755650">
                  <a:lnSpc>
                    <a:spcPct val="90000"/>
                  </a:lnSpc>
                  <a:spcBef>
                    <a:spcPts val="700"/>
                  </a:spcBef>
                  <a:defRPr sz="1700">
                    <a:solidFill>
                      <a:srgbClr val="FFFFFF"/>
                    </a:solidFill>
                  </a:defRPr>
                </a:pPr>
                <a:r>
                  <a:t>“昨天早上我是在家做的</a:t>
                </a:r>
                <a:r>
                  <a:rPr b="1"/>
                  <a:t>___</a:t>
                </a:r>
                <a:r>
                  <a:t>，味道还不错”</a:t>
                </a:r>
              </a:p>
            </p:txBody>
          </p:sp>
        </p:grpSp>
      </p:grpSp>
      <p:pic>
        <p:nvPicPr>
          <p:cNvPr id="2049" name="Picture 1" descr="page16image32139424">
            <a:extLst>
              <a:ext uri="{FF2B5EF4-FFF2-40B4-BE49-F238E27FC236}">
                <a16:creationId xmlns:a16="http://schemas.microsoft.com/office/drawing/2014/main" id="{6270E62F-7799-BA46-B9B5-3D4CB2D61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151" y="2172031"/>
            <a:ext cx="1952367" cy="202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A17622-3143-1E47-A65D-9556EFC53D8F}"/>
              </a:ext>
            </a:extLst>
          </p:cNvPr>
          <p:cNvSpPr txBox="1"/>
          <p:nvPr/>
        </p:nvSpPr>
        <p:spPr>
          <a:xfrm>
            <a:off x="1036319" y="654908"/>
            <a:ext cx="10119361" cy="70788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4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使用单词的上下文进行表征</a:t>
            </a:r>
            <a:endParaRPr lang="en-US" sz="4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5070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361F-5A34-8B49-8F82-FC590A85B66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单词的意思和上下文</a:t>
            </a:r>
            <a:endPara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D3804-CC54-334F-A75C-BE8D91840BB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这里是汉武帝</a:t>
            </a:r>
            <a:r>
              <a:rPr lang="ja-JP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公主的坟墓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今年的麦子</a:t>
            </a:r>
            <a:r>
              <a:rPr lang="ja-JP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得挺好的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绳子不够</a:t>
            </a:r>
            <a:r>
              <a:rPr lang="ja-JP" altLang="en-US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再去买一根吧</a:t>
            </a:r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上下文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-01)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汉武帝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公主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坟墓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-02)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今年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麦子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得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挺好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-03)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绳子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不够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再去买一根吧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pPr marL="0" indent="0">
              <a:buNone/>
            </a:pP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ja-JP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150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F95F-8897-2146-B82A-79A64AA43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51D50-7AF3-5846-A7CF-DE03902AAD8D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ja-JP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上下文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-01)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这里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是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汉武帝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公主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坟墓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-02)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今年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麦子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得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挺好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 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Meaning(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长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-03)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function(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绳子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不够</a:t>
            </a:r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ja-JP" altLang="en-US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再去买一根吧</a:t>
            </a:r>
            <a:r>
              <a:rPr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</a:t>
            </a:r>
          </a:p>
          <a:p>
            <a:r>
              <a:rPr lang="en-US" altLang="zh-CN" dirty="0"/>
              <a:t>=&gt;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ja-JP" altLang="en-US"/>
              <a:t>如果某两个单词的上下文相似</a:t>
            </a:r>
            <a:r>
              <a:rPr lang="zh-CN" altLang="en-US" dirty="0"/>
              <a:t>，</a:t>
            </a:r>
            <a:r>
              <a:rPr lang="ja-JP" altLang="en-US"/>
              <a:t>那么</a:t>
            </a:r>
            <a:r>
              <a:rPr lang="en-US" altLang="ja-JP" dirty="0"/>
              <a:t>function</a:t>
            </a:r>
            <a:r>
              <a:rPr lang="ja-JP" altLang="en-US"/>
              <a:t>的结果也是相似的</a:t>
            </a:r>
            <a:r>
              <a:rPr lang="zh-CN" altLang="en-US" dirty="0"/>
              <a:t>，</a:t>
            </a:r>
            <a:r>
              <a:rPr lang="ja-JP" altLang="en-US"/>
              <a:t>即</a:t>
            </a:r>
            <a:r>
              <a:rPr lang="zh-CN" altLang="en-US" dirty="0"/>
              <a:t>，</a:t>
            </a:r>
            <a:r>
              <a:rPr lang="ja-JP" altLang="en-US"/>
              <a:t>单词的意思相似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58386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A4B6-6AF1-A248-B854-CBC360DDF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altLang="zh-CN" dirty="0"/>
              <a:t>ord2Vec</a:t>
            </a:r>
            <a:r>
              <a:rPr lang="zh-CN" altLang="en-US" dirty="0"/>
              <a:t> </a:t>
            </a:r>
            <a:r>
              <a:rPr lang="ja-JP" altLang="en-US"/>
              <a:t>词向量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dirty="0"/>
                  <a:t>Mik</a:t>
                </a:r>
                <a:r>
                  <a:rPr lang="en-US" altLang="zh-CN" dirty="0" err="1"/>
                  <a:t>olov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et.al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2013,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Google</a:t>
                </a:r>
              </a:p>
              <a:p>
                <a:endParaRPr lang="en-US" dirty="0"/>
              </a:p>
              <a:p>
                <a:r>
                  <a:rPr lang="ja-JP" altLang="en-US"/>
                  <a:t>我们计算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20244C-1916-2048-9DD4-8456777F1ACC}"/>
              </a:ext>
            </a:extLst>
          </p:cNvPr>
          <p:cNvSpPr/>
          <p:nvPr/>
        </p:nvSpPr>
        <p:spPr>
          <a:xfrm>
            <a:off x="499701" y="4620930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这个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01FFC0-219A-B248-900C-2B05D282802A}"/>
              </a:ext>
            </a:extLst>
          </p:cNvPr>
          <p:cNvSpPr/>
          <p:nvPr/>
        </p:nvSpPr>
        <p:spPr>
          <a:xfrm>
            <a:off x="2147790" y="4620929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是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4F4EE5-0B4B-9945-B293-BBAAA8245A4E}"/>
              </a:ext>
            </a:extLst>
          </p:cNvPr>
          <p:cNvSpPr/>
          <p:nvPr/>
        </p:nvSpPr>
        <p:spPr>
          <a:xfrm>
            <a:off x="6121045" y="4620928"/>
            <a:ext cx="1470454" cy="6301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计划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19B649-0800-3A49-B4E2-8EA07788E3B0}"/>
              </a:ext>
            </a:extLst>
          </p:cNvPr>
          <p:cNvSpPr/>
          <p:nvPr/>
        </p:nvSpPr>
        <p:spPr>
          <a:xfrm>
            <a:off x="7635468" y="4632795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的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56BE2F-C7A8-8A45-9777-D168FE9D8C1E}"/>
              </a:ext>
            </a:extLst>
          </p:cNvPr>
          <p:cNvSpPr/>
          <p:nvPr/>
        </p:nvSpPr>
        <p:spPr>
          <a:xfrm>
            <a:off x="10263733" y="4640258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部分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A00D00-7943-0E4D-886E-7AF63F5441DC}"/>
              </a:ext>
            </a:extLst>
          </p:cNvPr>
          <p:cNvSpPr/>
          <p:nvPr/>
        </p:nvSpPr>
        <p:spPr>
          <a:xfrm>
            <a:off x="3396510" y="462092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对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D0D68F-AF73-604E-92C6-309BD1EBC44A}"/>
              </a:ext>
            </a:extLst>
          </p:cNvPr>
          <p:cNvSpPr/>
          <p:nvPr/>
        </p:nvSpPr>
        <p:spPr>
          <a:xfrm>
            <a:off x="4468150" y="4632796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未来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BF65B6-F38B-2E47-ABC5-C7E816DE61CD}"/>
              </a:ext>
            </a:extLst>
          </p:cNvPr>
          <p:cNvSpPr/>
          <p:nvPr/>
        </p:nvSpPr>
        <p:spPr>
          <a:xfrm>
            <a:off x="9215214" y="464025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一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530FCAA-4290-1742-9B2C-12BB4F92D8A2}"/>
              </a:ext>
            </a:extLst>
          </p:cNvPr>
          <p:cNvSpPr/>
          <p:nvPr/>
        </p:nvSpPr>
        <p:spPr>
          <a:xfrm rot="16200000">
            <a:off x="5684110" y="3385231"/>
            <a:ext cx="630194" cy="1742305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5C58BC2-E489-2D41-873D-403FC8E67E38}"/>
              </a:ext>
            </a:extLst>
          </p:cNvPr>
          <p:cNvSpPr/>
          <p:nvPr/>
        </p:nvSpPr>
        <p:spPr>
          <a:xfrm rot="16200000">
            <a:off x="4929555" y="2491149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85653E7-0473-F443-BFF3-7FB4A7DD1930}"/>
              </a:ext>
            </a:extLst>
          </p:cNvPr>
          <p:cNvSpPr/>
          <p:nvPr/>
        </p:nvSpPr>
        <p:spPr>
          <a:xfrm rot="16200000">
            <a:off x="6991072" y="1976475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5EA0199-DB3B-2C4F-89FE-B24DA2E1FBCE}"/>
              </a:ext>
            </a:extLst>
          </p:cNvPr>
          <p:cNvSpPr/>
          <p:nvPr/>
        </p:nvSpPr>
        <p:spPr>
          <a:xfrm rot="5400000" flipV="1">
            <a:off x="8370911" y="3808143"/>
            <a:ext cx="759472" cy="3869725"/>
          </a:xfrm>
          <a:prstGeom prst="rightBrace">
            <a:avLst>
              <a:gd name="adj1" fmla="val 8333"/>
              <a:gd name="adj2" fmla="val 4865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17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1ACB-1252-9F4B-89E9-31A43700E5DE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D8DB9-CECA-E644-8327-BABBAC56AC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000" dirty="0"/>
                  <a:t>For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each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position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=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…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T,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predicate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context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words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window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fixed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size</a:t>
                </a:r>
                <a:r>
                  <a:rPr lang="zh-CN" altLang="en-US" sz="2000" dirty="0"/>
                  <a:t> </a:t>
                </a:r>
                <a:r>
                  <a:rPr lang="en-US" altLang="zh-CN" sz="2000" i="1" dirty="0"/>
                  <a:t>m,</a:t>
                </a:r>
                <a:r>
                  <a:rPr lang="zh-CN" altLang="en-US" sz="2000" i="1" dirty="0"/>
                  <a:t> </a:t>
                </a:r>
                <a:r>
                  <a:rPr lang="en-US" altLang="zh-CN" sz="2000" dirty="0"/>
                  <a:t>given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center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word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,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given</a:t>
                </a:r>
                <a:r>
                  <a:rPr lang="zh-CN" altLang="en-US" sz="2000" b="0" dirty="0"/>
                  <a:t> </a:t>
                </a:r>
                <a:r>
                  <a:rPr lang="en-US" altLang="zh-CN" sz="2000" b="0" dirty="0"/>
                  <a:t>parameters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altLang="zh-CN" sz="2000" b="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Loss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函数趋向于零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 </a:t>
                </a:r>
                <a:r>
                  <a:rPr lang="en-US" altLang="zh-CN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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 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拟合的函数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 </a:t>
                </a:r>
                <a:r>
                  <a:rPr lang="en-US" altLang="zh-CN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+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 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向量</a:t>
                </a:r>
                <a:r>
                  <a:rPr lang="zh-CN" altLang="en-US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，</a:t>
                </a:r>
                <a:r>
                  <a:rPr lang="ja-JP" altLang="en-US" sz="2000">
                    <a:latin typeface="Microsoft YaHei Light" panose="020B0502040204020203" pitchFamily="34" charset="-122"/>
                    <a:ea typeface="Microsoft YaHei Light" panose="020B0502040204020203" pitchFamily="34" charset="-122"/>
                    <a:sym typeface="Wingdings" pitchFamily="2" charset="2"/>
                  </a:rPr>
                  <a:t>根据上下文预测单词的能够越强</a:t>
                </a:r>
                <a:endParaRPr lang="en-US" sz="20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D8DB9-CECA-E644-8327-BABBAC56A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1754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F5B3ED-614C-9846-BB90-61312144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14128"/>
            <a:ext cx="6654114" cy="1486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376E8-7AAB-0E45-81BD-CB001B9F6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896" y="4100685"/>
            <a:ext cx="9786208" cy="14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64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8400"/>
                <a:ext cx="10515600" cy="4351338"/>
              </a:xfrm>
              <a:gradFill flip="none" rotWithShape="1">
                <a:gsLst>
                  <a:gs pos="0">
                    <a:schemeClr val="dk1">
                      <a:lumMod val="67000"/>
                    </a:schemeClr>
                  </a:gs>
                  <a:gs pos="48000">
                    <a:schemeClr val="dk1">
                      <a:lumMod val="97000"/>
                      <a:lumOff val="3000"/>
                    </a:schemeClr>
                  </a:gs>
                  <a:gs pos="100000">
                    <a:schemeClr val="dk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  <a:p>
                <a:r>
                  <a:rPr lang="ja-JP" altLang="en-US"/>
                  <a:t>我们计算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689D8E-754D-F441-A0B1-89C96948E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8400"/>
                <a:ext cx="10515600" cy="4351338"/>
              </a:xfrm>
              <a:blipFill>
                <a:blip r:embed="rId2"/>
                <a:stretch>
                  <a:fillRect l="-9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20244C-1916-2048-9DD4-8456777F1ACC}"/>
              </a:ext>
            </a:extLst>
          </p:cNvPr>
          <p:cNvSpPr/>
          <p:nvPr/>
        </p:nvSpPr>
        <p:spPr>
          <a:xfrm>
            <a:off x="499701" y="4620930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这个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01FFC0-219A-B248-900C-2B05D282802A}"/>
              </a:ext>
            </a:extLst>
          </p:cNvPr>
          <p:cNvSpPr/>
          <p:nvPr/>
        </p:nvSpPr>
        <p:spPr>
          <a:xfrm>
            <a:off x="2147790" y="4620929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是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4F4EE5-0B4B-9945-B293-BBAAA8245A4E}"/>
              </a:ext>
            </a:extLst>
          </p:cNvPr>
          <p:cNvSpPr/>
          <p:nvPr/>
        </p:nvSpPr>
        <p:spPr>
          <a:xfrm>
            <a:off x="6121045" y="4620928"/>
            <a:ext cx="1470454" cy="63019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计划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19B649-0800-3A49-B4E2-8EA07788E3B0}"/>
              </a:ext>
            </a:extLst>
          </p:cNvPr>
          <p:cNvSpPr/>
          <p:nvPr/>
        </p:nvSpPr>
        <p:spPr>
          <a:xfrm>
            <a:off x="7635468" y="4632795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的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56BE2F-C7A8-8A45-9777-D168FE9D8C1E}"/>
              </a:ext>
            </a:extLst>
          </p:cNvPr>
          <p:cNvSpPr/>
          <p:nvPr/>
        </p:nvSpPr>
        <p:spPr>
          <a:xfrm>
            <a:off x="10263733" y="4640258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部分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A00D00-7943-0E4D-886E-7AF63F5441DC}"/>
              </a:ext>
            </a:extLst>
          </p:cNvPr>
          <p:cNvSpPr/>
          <p:nvPr/>
        </p:nvSpPr>
        <p:spPr>
          <a:xfrm>
            <a:off x="3396510" y="462092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对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D0D68F-AF73-604E-92C6-309BD1EBC44A}"/>
              </a:ext>
            </a:extLst>
          </p:cNvPr>
          <p:cNvSpPr/>
          <p:nvPr/>
        </p:nvSpPr>
        <p:spPr>
          <a:xfrm>
            <a:off x="4468150" y="4632796"/>
            <a:ext cx="1470454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未来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BF65B6-F38B-2E47-ABC5-C7E816DE61CD}"/>
              </a:ext>
            </a:extLst>
          </p:cNvPr>
          <p:cNvSpPr/>
          <p:nvPr/>
        </p:nvSpPr>
        <p:spPr>
          <a:xfrm>
            <a:off x="9215214" y="4640258"/>
            <a:ext cx="961767" cy="630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一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530FCAA-4290-1742-9B2C-12BB4F92D8A2}"/>
              </a:ext>
            </a:extLst>
          </p:cNvPr>
          <p:cNvSpPr/>
          <p:nvPr/>
        </p:nvSpPr>
        <p:spPr>
          <a:xfrm rot="16200000">
            <a:off x="5684110" y="3385231"/>
            <a:ext cx="630194" cy="1742305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5C58BC2-E489-2D41-873D-403FC8E67E38}"/>
              </a:ext>
            </a:extLst>
          </p:cNvPr>
          <p:cNvSpPr/>
          <p:nvPr/>
        </p:nvSpPr>
        <p:spPr>
          <a:xfrm rot="16200000">
            <a:off x="4929555" y="2491149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85653E7-0473-F443-BFF3-7FB4A7DD1930}"/>
              </a:ext>
            </a:extLst>
          </p:cNvPr>
          <p:cNvSpPr/>
          <p:nvPr/>
        </p:nvSpPr>
        <p:spPr>
          <a:xfrm rot="16200000">
            <a:off x="7656001" y="1790655"/>
            <a:ext cx="759472" cy="2759677"/>
          </a:xfrm>
          <a:prstGeom prst="rightBrace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5EA0199-DB3B-2C4F-89FE-B24DA2E1FBCE}"/>
              </a:ext>
            </a:extLst>
          </p:cNvPr>
          <p:cNvSpPr/>
          <p:nvPr/>
        </p:nvSpPr>
        <p:spPr>
          <a:xfrm rot="5400000" flipV="1">
            <a:off x="8370911" y="3808143"/>
            <a:ext cx="759472" cy="3869725"/>
          </a:xfrm>
          <a:prstGeom prst="rightBrace">
            <a:avLst>
              <a:gd name="adj1" fmla="val 8333"/>
              <a:gd name="adj2" fmla="val 48656"/>
            </a:avLst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8EB1A11-52C1-1542-AC06-006AE63B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911CD-B513-4348-8B56-B791A50DE547}"/>
              </a:ext>
            </a:extLst>
          </p:cNvPr>
          <p:cNvSpPr txBox="1"/>
          <p:nvPr/>
        </p:nvSpPr>
        <p:spPr>
          <a:xfrm>
            <a:off x="7440914" y="2493945"/>
            <a:ext cx="126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一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ja-JP" altLang="en-US">
                <a:solidFill>
                  <a:schemeClr val="bg1"/>
                </a:solidFill>
              </a:rPr>
              <a:t>计划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3562C1-9E33-BC44-9511-219AAE313FF1}"/>
              </a:ext>
            </a:extLst>
          </p:cNvPr>
          <p:cNvSpPr txBox="1"/>
          <p:nvPr/>
        </p:nvSpPr>
        <p:spPr>
          <a:xfrm>
            <a:off x="4622283" y="3081568"/>
            <a:ext cx="126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对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ja-JP" altLang="en-US">
                <a:solidFill>
                  <a:schemeClr val="bg1"/>
                </a:solidFill>
              </a:rPr>
              <a:t>计划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614466-080D-F540-862D-A4C7E6687C4A}"/>
              </a:ext>
            </a:extLst>
          </p:cNvPr>
          <p:cNvSpPr txBox="1"/>
          <p:nvPr/>
        </p:nvSpPr>
        <p:spPr>
          <a:xfrm>
            <a:off x="5276059" y="3500347"/>
            <a:ext cx="150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Pr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ja-JP" altLang="en-US">
                <a:solidFill>
                  <a:schemeClr val="bg1"/>
                </a:solidFill>
              </a:rPr>
              <a:t>未来</a:t>
            </a:r>
            <a:r>
              <a:rPr lang="en-US" altLang="zh-CN" dirty="0">
                <a:solidFill>
                  <a:schemeClr val="bg1"/>
                </a:solidFill>
              </a:rPr>
              <a:t>|</a:t>
            </a:r>
            <a:r>
              <a:rPr lang="ja-JP" altLang="en-US">
                <a:solidFill>
                  <a:schemeClr val="bg1"/>
                </a:solidFill>
              </a:rPr>
              <a:t>计划</a:t>
            </a:r>
            <a:r>
              <a:rPr lang="en-US" altLang="zh-CN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8634BE-4C99-1846-A5F2-EA134513C1B5}"/>
              </a:ext>
            </a:extLst>
          </p:cNvPr>
          <p:cNvSpPr txBox="1"/>
          <p:nvPr/>
        </p:nvSpPr>
        <p:spPr>
          <a:xfrm>
            <a:off x="7847002" y="6179738"/>
            <a:ext cx="1601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Pr</a:t>
            </a:r>
            <a:r>
              <a:rPr lang="en-US" altLang="zh-CN" dirty="0"/>
              <a:t>(</a:t>
            </a:r>
            <a:r>
              <a:rPr lang="ja-JP" altLang="en-US"/>
              <a:t>部分</a:t>
            </a:r>
            <a:r>
              <a:rPr lang="en-US" altLang="zh-CN" dirty="0"/>
              <a:t>|</a:t>
            </a:r>
            <a:r>
              <a:rPr lang="ja-JP" altLang="en-US"/>
              <a:t>计划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0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B6FB-B05F-DE4D-9454-F8D807C8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303030"/>
                </a:solidFill>
              </a:rPr>
              <a:t>Soft</a:t>
            </a:r>
            <a:r>
              <a:rPr lang="en-US" altLang="zh-CN" sz="4000" dirty="0" err="1">
                <a:solidFill>
                  <a:srgbClr val="303030"/>
                </a:solidFill>
              </a:rPr>
              <a:t>max</a:t>
            </a:r>
            <a:r>
              <a:rPr lang="zh-CN" altLang="en-US" sz="4000" dirty="0">
                <a:solidFill>
                  <a:srgbClr val="303030"/>
                </a:solidFill>
              </a:rPr>
              <a:t> </a:t>
            </a:r>
            <a:r>
              <a:rPr lang="ja-JP" altLang="en-US" sz="4000">
                <a:solidFill>
                  <a:srgbClr val="303030"/>
                </a:solidFill>
              </a:rPr>
              <a:t>函数</a:t>
            </a:r>
            <a:endParaRPr lang="en-US" sz="4000" dirty="0">
              <a:solidFill>
                <a:srgbClr val="3030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13EE49-8028-9B43-A8BF-D65D1282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21" y="1734388"/>
            <a:ext cx="5941068" cy="24506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F33F-643C-6E40-9404-1D46AEF14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ja-JP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ftmax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函数可以把任意给定的向量</a:t>
            </a:r>
            <a:r>
              <a:rPr lang="en-US" altLang="ja-JP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变成概率分布</a:t>
            </a: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Max:</a:t>
            </a: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把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中最大的</a:t>
            </a:r>
            <a:r>
              <a:rPr lang="en-US" altLang="zh-CN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x_i</a:t>
            </a: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值变得更大</a:t>
            </a: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-US" altLang="ja-JP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Soft</a:t>
            </a:r>
            <a:r>
              <a:rPr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  <a:r>
              <a:rPr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 </a:t>
            </a:r>
            <a:r>
              <a:rPr lang="ja-JP" altLang="en-US" sz="200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依然对较小的值会给到权重</a:t>
            </a:r>
            <a:endParaRPr lang="en-US" altLang="ja-JP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142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BA5C2-F5D1-8C49-9E3E-1BEC3643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303030"/>
                </a:solidFill>
              </a:rPr>
              <a:t>More</a:t>
            </a:r>
            <a:r>
              <a:rPr lang="zh-CN" altLang="en-US" sz="4000" dirty="0">
                <a:solidFill>
                  <a:srgbClr val="303030"/>
                </a:solidFill>
              </a:rPr>
              <a:t> </a:t>
            </a:r>
            <a:r>
              <a:rPr lang="en-US" altLang="zh-CN" sz="4000" dirty="0">
                <a:solidFill>
                  <a:srgbClr val="303030"/>
                </a:solidFill>
              </a:rPr>
              <a:t>detail</a:t>
            </a:r>
            <a:r>
              <a:rPr lang="zh-CN" altLang="en-US" sz="4000" dirty="0">
                <a:solidFill>
                  <a:srgbClr val="303030"/>
                </a:solidFill>
              </a:rPr>
              <a:t> </a:t>
            </a:r>
            <a:endParaRPr lang="en-US" sz="4000" dirty="0">
              <a:solidFill>
                <a:srgbClr val="3030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097B2-8E9B-8F42-AC17-7D2851F3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20" y="965200"/>
            <a:ext cx="5698669" cy="39890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B3641-0FE2-7B4D-A57E-BCA9DF72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r>
              <a:rPr lang="en-US" altLang="zh-CN" sz="2000" dirty="0"/>
              <a:t>Array</a:t>
            </a:r>
            <a:r>
              <a:rPr lang="zh-CN" altLang="en-US" sz="2000" dirty="0"/>
              <a:t> </a:t>
            </a:r>
            <a:r>
              <a:rPr lang="en-US" altLang="zh-CN" sz="2000" dirty="0"/>
              <a:t>-=</a:t>
            </a:r>
            <a:r>
              <a:rPr lang="zh-CN" altLang="en-US" sz="2000" dirty="0"/>
              <a:t> </a:t>
            </a:r>
            <a:r>
              <a:rPr lang="en-US" altLang="zh-CN" sz="2000" dirty="0"/>
              <a:t>?</a:t>
            </a:r>
            <a:r>
              <a:rPr lang="zh-CN" altLang="en-US" sz="2000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041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5367-8EB4-6848-B5E1-03EDFCEA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numbers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C4E05-5338-9742-976F-592DF14E2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E7F5E-149F-3F4B-A97C-526F0F66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38" y="1965345"/>
            <a:ext cx="3783013" cy="2035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36AA5-1C71-5148-B745-F7A2ECA9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1" y="2075269"/>
            <a:ext cx="28194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6374C0-63A3-CD44-BDB2-E9B2C8C00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635" y="3339238"/>
            <a:ext cx="3388966" cy="26900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48B653-4477-414C-806D-718BFA22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648" y="3203576"/>
            <a:ext cx="4560741" cy="29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03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6DCB-FEEB-284A-BA1C-84C2DEF654C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/>
              <a:t>W</a:t>
            </a:r>
            <a:r>
              <a:rPr lang="en-US" altLang="zh-CN" dirty="0"/>
              <a:t>ord2Vec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ACF5A-F99E-6345-8FA4-DCB3DE44E922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variants: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Skip-Gram</a:t>
            </a:r>
            <a:r>
              <a:rPr lang="zh-CN" altLang="en-US" dirty="0"/>
              <a:t> </a:t>
            </a:r>
            <a:r>
              <a:rPr lang="en-US" altLang="zh-CN" dirty="0"/>
              <a:t>(SG):</a:t>
            </a:r>
            <a:r>
              <a:rPr lang="zh-CN" altLang="en-US" dirty="0"/>
              <a:t> </a:t>
            </a:r>
            <a:r>
              <a:rPr lang="en-US" dirty="0"/>
              <a:t>Predict context (”outside”) words (position independent) given center </a:t>
            </a:r>
            <a:r>
              <a:rPr lang="en-US" altLang="zh-CN" sz="2800" dirty="0"/>
              <a:t>word</a:t>
            </a:r>
          </a:p>
          <a:p>
            <a:pPr lvl="1"/>
            <a:endParaRPr lang="en-US" altLang="zh-CN" sz="2800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dirty="0"/>
              <a:t>Continuous Bag of Words (CBOW)</a:t>
            </a:r>
            <a:r>
              <a:rPr lang="en-US" altLang="zh-CN" dirty="0"/>
              <a:t>:</a:t>
            </a:r>
            <a:r>
              <a:rPr lang="en-US" dirty="0"/>
              <a:t>Predict center word from (bag of) context words </a:t>
            </a:r>
            <a:br>
              <a:rPr lang="en-US" dirty="0"/>
            </a:br>
            <a:endParaRPr lang="en-US" dirty="0"/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D7C99-CDF6-384D-8919-FD6AF2C0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88" y="4001294"/>
            <a:ext cx="50419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26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286A2-95ED-1E4F-81D8-551F007A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CE63E-5088-5343-983D-F78541B24830}"/>
              </a:ext>
            </a:extLst>
          </p:cNvPr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A0C1D8-5F3A-0945-8E75-5D3996879619}"/>
              </a:ext>
            </a:extLst>
          </p:cNvPr>
          <p:cNvSpPr/>
          <p:nvPr/>
        </p:nvSpPr>
        <p:spPr>
          <a:xfrm>
            <a:off x="1241048" y="2397211"/>
            <a:ext cx="2755557" cy="3398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BC80FE-70E0-0943-8624-6DA8483A046A}"/>
              </a:ext>
            </a:extLst>
          </p:cNvPr>
          <p:cNvSpPr/>
          <p:nvPr/>
        </p:nvSpPr>
        <p:spPr>
          <a:xfrm>
            <a:off x="7674800" y="2397211"/>
            <a:ext cx="1124464" cy="3398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Vi^T</a:t>
            </a:r>
            <a:r>
              <a:rPr lang="zh-CN" altLang="en-US" dirty="0"/>
              <a:t> * </a:t>
            </a:r>
            <a:r>
              <a:rPr lang="en-US" altLang="zh-CN" dirty="0" err="1"/>
              <a:t>Vc</a:t>
            </a:r>
            <a:endParaRPr lang="en-US" altLang="zh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781C04-9876-7A48-8680-0D8DB5461F5E}"/>
              </a:ext>
            </a:extLst>
          </p:cNvPr>
          <p:cNvSpPr/>
          <p:nvPr/>
        </p:nvSpPr>
        <p:spPr>
          <a:xfrm>
            <a:off x="10191773" y="2397211"/>
            <a:ext cx="763343" cy="3398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0.01</a:t>
            </a:r>
          </a:p>
          <a:p>
            <a:pPr algn="ctr"/>
            <a:r>
              <a:rPr lang="en-US" altLang="zh-CN" dirty="0"/>
              <a:t>0.21</a:t>
            </a:r>
          </a:p>
          <a:p>
            <a:pPr algn="ctr"/>
            <a:r>
              <a:rPr lang="en-US" altLang="zh-CN" dirty="0"/>
              <a:t>0.31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..</a:t>
            </a:r>
          </a:p>
          <a:p>
            <a:pPr algn="ctr"/>
            <a:r>
              <a:rPr lang="en-US" altLang="zh-CN" dirty="0"/>
              <a:t>0.03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65BD28-0BB1-6C45-B6C2-50384EB943C0}"/>
              </a:ext>
            </a:extLst>
          </p:cNvPr>
          <p:cNvCxnSpPr/>
          <p:nvPr/>
        </p:nvCxnSpPr>
        <p:spPr>
          <a:xfrm>
            <a:off x="1184189" y="2723322"/>
            <a:ext cx="28014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EA36490-B21D-A049-A66E-1AFD906C2356}"/>
              </a:ext>
            </a:extLst>
          </p:cNvPr>
          <p:cNvSpPr/>
          <p:nvPr/>
        </p:nvSpPr>
        <p:spPr>
          <a:xfrm>
            <a:off x="1351722" y="2643809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v_i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0231D-5CAB-224E-AD81-E659F8B8716C}"/>
              </a:ext>
            </a:extLst>
          </p:cNvPr>
          <p:cNvSpPr/>
          <p:nvPr/>
        </p:nvSpPr>
        <p:spPr>
          <a:xfrm>
            <a:off x="1375316" y="3650976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9CC3A4-372A-1442-8CDF-F454618AD2F1}"/>
              </a:ext>
            </a:extLst>
          </p:cNvPr>
          <p:cNvSpPr/>
          <p:nvPr/>
        </p:nvSpPr>
        <p:spPr>
          <a:xfrm>
            <a:off x="1364168" y="3953513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DA2BB1-F111-F047-A637-060DC0EAB2E6}"/>
              </a:ext>
            </a:extLst>
          </p:cNvPr>
          <p:cNvSpPr/>
          <p:nvPr/>
        </p:nvSpPr>
        <p:spPr>
          <a:xfrm>
            <a:off x="1375316" y="4256654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9E1171-5E2C-E046-9CCF-3130C310FAF6}"/>
              </a:ext>
            </a:extLst>
          </p:cNvPr>
          <p:cNvSpPr/>
          <p:nvPr/>
        </p:nvSpPr>
        <p:spPr>
          <a:xfrm>
            <a:off x="1361526" y="453242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30FFF8-D415-9149-AF63-099031FE9175}"/>
              </a:ext>
            </a:extLst>
          </p:cNvPr>
          <p:cNvSpPr/>
          <p:nvPr/>
        </p:nvSpPr>
        <p:spPr>
          <a:xfrm>
            <a:off x="1361526" y="481891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A5F2DD-323C-4E42-A954-47C383244A19}"/>
              </a:ext>
            </a:extLst>
          </p:cNvPr>
          <p:cNvSpPr/>
          <p:nvPr/>
        </p:nvSpPr>
        <p:spPr>
          <a:xfrm>
            <a:off x="1361526" y="5108715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04879F-1C3E-C64F-A8C5-823EF26C957A}"/>
              </a:ext>
            </a:extLst>
          </p:cNvPr>
          <p:cNvSpPr/>
          <p:nvPr/>
        </p:nvSpPr>
        <p:spPr>
          <a:xfrm>
            <a:off x="1351722" y="540102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24386D-8B02-F64D-9B0A-063EFE4DE067}"/>
              </a:ext>
            </a:extLst>
          </p:cNvPr>
          <p:cNvSpPr/>
          <p:nvPr/>
        </p:nvSpPr>
        <p:spPr>
          <a:xfrm>
            <a:off x="1363183" y="331537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265FF0-DF27-0441-8344-366FFFCCF7E7}"/>
              </a:ext>
            </a:extLst>
          </p:cNvPr>
          <p:cNvSpPr/>
          <p:nvPr/>
        </p:nvSpPr>
        <p:spPr>
          <a:xfrm>
            <a:off x="1351722" y="296571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91C513-E679-7846-9697-B242518ABC7E}"/>
              </a:ext>
            </a:extLst>
          </p:cNvPr>
          <p:cNvSpPr/>
          <p:nvPr/>
        </p:nvSpPr>
        <p:spPr>
          <a:xfrm>
            <a:off x="4457924" y="2397211"/>
            <a:ext cx="2755557" cy="339810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A3603D-2ADD-4947-B61A-97237CBDBC8D}"/>
              </a:ext>
            </a:extLst>
          </p:cNvPr>
          <p:cNvSpPr/>
          <p:nvPr/>
        </p:nvSpPr>
        <p:spPr>
          <a:xfrm>
            <a:off x="4568598" y="2643809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v_c_i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A20FAB-C50F-5A4A-81C6-A377710250B3}"/>
              </a:ext>
            </a:extLst>
          </p:cNvPr>
          <p:cNvSpPr/>
          <p:nvPr/>
        </p:nvSpPr>
        <p:spPr>
          <a:xfrm>
            <a:off x="4592192" y="3650976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14D82DB-2F38-554D-8DE9-157F357B948A}"/>
              </a:ext>
            </a:extLst>
          </p:cNvPr>
          <p:cNvSpPr/>
          <p:nvPr/>
        </p:nvSpPr>
        <p:spPr>
          <a:xfrm>
            <a:off x="4581044" y="3953513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92F9CC-B457-194C-B814-399F5BA6B2EC}"/>
              </a:ext>
            </a:extLst>
          </p:cNvPr>
          <p:cNvSpPr/>
          <p:nvPr/>
        </p:nvSpPr>
        <p:spPr>
          <a:xfrm>
            <a:off x="4592192" y="4256654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78C5CD-4EAB-E547-B7ED-6B569B69DC37}"/>
              </a:ext>
            </a:extLst>
          </p:cNvPr>
          <p:cNvSpPr/>
          <p:nvPr/>
        </p:nvSpPr>
        <p:spPr>
          <a:xfrm>
            <a:off x="4578402" y="453242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A3BB8B-9CEE-4E45-8A7C-FC2EF1E9A45B}"/>
              </a:ext>
            </a:extLst>
          </p:cNvPr>
          <p:cNvSpPr/>
          <p:nvPr/>
        </p:nvSpPr>
        <p:spPr>
          <a:xfrm>
            <a:off x="4578402" y="481891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D605C3-737F-0442-AECB-90B5B13F976A}"/>
              </a:ext>
            </a:extLst>
          </p:cNvPr>
          <p:cNvSpPr/>
          <p:nvPr/>
        </p:nvSpPr>
        <p:spPr>
          <a:xfrm>
            <a:off x="4578402" y="5108715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723175-F540-ED4A-A3A4-A960FDDD3B42}"/>
              </a:ext>
            </a:extLst>
          </p:cNvPr>
          <p:cNvSpPr/>
          <p:nvPr/>
        </p:nvSpPr>
        <p:spPr>
          <a:xfrm>
            <a:off x="4568598" y="5401021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C3798A-1C95-9C4E-AA76-39FFEF80D9CF}"/>
              </a:ext>
            </a:extLst>
          </p:cNvPr>
          <p:cNvSpPr/>
          <p:nvPr/>
        </p:nvSpPr>
        <p:spPr>
          <a:xfrm>
            <a:off x="4580059" y="331537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863156-2096-1F40-A08C-A6C976343238}"/>
              </a:ext>
            </a:extLst>
          </p:cNvPr>
          <p:cNvSpPr/>
          <p:nvPr/>
        </p:nvSpPr>
        <p:spPr>
          <a:xfrm>
            <a:off x="4568598" y="2965710"/>
            <a:ext cx="2514600" cy="18884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3C75E787-8C3A-7841-BAEB-4B4F246F3379}"/>
              </a:ext>
            </a:extLst>
          </p:cNvPr>
          <p:cNvSpPr/>
          <p:nvPr/>
        </p:nvSpPr>
        <p:spPr>
          <a:xfrm>
            <a:off x="8933286" y="3651503"/>
            <a:ext cx="1124464" cy="605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softmax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00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02993-7BD6-3945-AD6F-AF63A46F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293C42-A2A8-D14B-9DF6-FAEEBF614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207" y="1863801"/>
            <a:ext cx="10035584" cy="4440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A7D8B9-B7E8-7140-B0A6-004A1182A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160" y="2013624"/>
            <a:ext cx="4097638" cy="429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32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4231E-DF21-3C4F-A5F6-D6C379E6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DBD6C-92CC-1344-8C45-80DF58DC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Next:</a:t>
            </a:r>
            <a:r>
              <a:rPr lang="zh-CN" altLang="en-US" dirty="0"/>
              <a:t> </a:t>
            </a:r>
            <a:r>
              <a:rPr lang="en-CN" dirty="0"/>
              <a:t>O</a:t>
            </a:r>
            <a:r>
              <a:rPr lang="en-US" altLang="zh-CN" dirty="0" err="1"/>
              <a:t>nline</a:t>
            </a:r>
            <a:r>
              <a:rPr lang="zh-CN" altLang="en-US" dirty="0"/>
              <a:t> </a:t>
            </a:r>
            <a:r>
              <a:rPr lang="en-US" altLang="zh-CN" dirty="0"/>
              <a:t>Practice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46453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3252-23C4-9948-835C-FAF5E98F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Categorical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&amp;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Numerical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80B1-524F-FC4F-ABDF-8570E7C19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ECFBB-1A6A-0B4B-80BF-F02656C17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31" y="2300601"/>
            <a:ext cx="4452243" cy="333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28BEC9-ACEA-BC44-9A0D-CA1F284F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581" y="2457450"/>
            <a:ext cx="4903611" cy="27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74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36D5D-3638-E449-B34D-1CE6D8AC7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05E5-9DF7-E34E-92B4-19AEC88CF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037" y="1703862"/>
            <a:ext cx="10515600" cy="4351338"/>
          </a:xfrm>
        </p:spPr>
        <p:txBody>
          <a:bodyPr/>
          <a:lstStyle/>
          <a:p>
            <a:r>
              <a:rPr lang="en-US" altLang="zh-CN" dirty="0"/>
              <a:t>Categorical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sorted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    </a:t>
            </a:r>
            <a:r>
              <a:rPr lang="en-US" altLang="zh-CN" dirty="0"/>
              <a:t>representation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altLang="zh-CN" dirty="0"/>
              <a:t>Numerical</a:t>
            </a:r>
          </a:p>
          <a:p>
            <a:pPr lvl="1"/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</a:p>
          <a:p>
            <a:pPr lvl="1"/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sorted</a:t>
            </a:r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18457-59FB-0A4B-94A4-55F38540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37" y="1038496"/>
            <a:ext cx="5538332" cy="2719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3F3C6-65FF-EC43-BE6A-3874EC121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207" y="4001294"/>
            <a:ext cx="5241593" cy="24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1C15-EA0F-C843-A941-5EB94AD15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</a:t>
            </a:r>
            <a:r>
              <a:rPr lang="en-US" altLang="zh-CN" dirty="0">
                <a:solidFill>
                  <a:srgbClr val="C00000"/>
                </a:solidFill>
              </a:rPr>
              <a:t>hy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counts?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E48079-8B53-BF44-80EA-22C5274E5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766" y="1690688"/>
            <a:ext cx="5881985" cy="441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26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F404-EB29-A84E-BF19-638E22B6B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One-Hot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and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Embedding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17D7B-F972-E048-9389-28DAEB2AE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21B89-C4D9-F343-B952-72DD46EF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18" y="2654475"/>
            <a:ext cx="4828489" cy="2693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7ADA8-EE1D-FC47-87BB-5C38F1A4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871" y="2482675"/>
            <a:ext cx="5094111" cy="286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5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068E-C345-7A46-990E-6852A0E3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K-means</a:t>
            </a:r>
            <a:endParaRPr lang="en-C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70232-E457-CA44-9342-87B17C7E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5" y="416133"/>
            <a:ext cx="3584448" cy="3539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1180B-B94B-0747-881E-12516ABA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915" y="541049"/>
            <a:ext cx="3584448" cy="3288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7A310-EA4E-7B4E-8B71-8274A3EAB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1809048"/>
            <a:ext cx="3584448" cy="7527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174B-E36C-6744-AEDB-2BF4B5444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approach </a:t>
            </a:r>
            <a:r>
              <a:rPr lang="en-US" sz="1800" dirty="0" err="1"/>
              <a:t>kmeans</a:t>
            </a:r>
            <a:r>
              <a:rPr lang="en-US" sz="1800" dirty="0"/>
              <a:t> follows to solve the problem is called </a:t>
            </a:r>
            <a:r>
              <a:rPr lang="en-US" sz="1800" b="1" dirty="0"/>
              <a:t>Expectation-Maximization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r>
              <a:rPr lang="en-US" sz="1800" i="1" dirty="0"/>
              <a:t>On</a:t>
            </a:r>
            <a:r>
              <a:rPr lang="en-US" altLang="zh-CN" sz="1800" i="1" dirty="0"/>
              <a:t>line</a:t>
            </a:r>
            <a:r>
              <a:rPr lang="zh-CN" altLang="en-US" sz="1800" i="1" dirty="0"/>
              <a:t> </a:t>
            </a:r>
            <a:r>
              <a:rPr lang="en-US" altLang="zh-CN" sz="1800" i="1" dirty="0"/>
              <a:t>Coding</a:t>
            </a:r>
            <a:endParaRPr lang="en-US" sz="1800" i="1" dirty="0"/>
          </a:p>
          <a:p>
            <a:endParaRPr lang="en-US" sz="1800" dirty="0"/>
          </a:p>
          <a:p>
            <a:endParaRPr lang="en-CN" sz="1800" dirty="0"/>
          </a:p>
        </p:txBody>
      </p:sp>
    </p:spTree>
    <p:extLst>
      <p:ext uri="{BB962C8B-B14F-4D97-AF65-F5344CB8AC3E}">
        <p14:creationId xmlns:p14="http://schemas.microsoft.com/office/powerpoint/2010/main" val="214143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41EB-591E-4B4E-B348-95B1F7A7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Word</a:t>
            </a:r>
            <a:r>
              <a:rPr lang="en-US" altLang="zh-CN" sz="4400"/>
              <a:t>2Vec</a:t>
            </a:r>
            <a:r>
              <a:rPr lang="ja-JP" altLang="en-US" sz="4400"/>
              <a:t>与文本表征</a:t>
            </a:r>
            <a:endParaRPr lang="en-US" sz="44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1EAF9C-6459-4D84-B789-D4283A9EF1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8955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1069</Words>
  <Application>Microsoft Macintosh PowerPoint</Application>
  <PresentationFormat>Widescreen</PresentationFormat>
  <Paragraphs>179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Microsoft YaHei Light</vt:lpstr>
      <vt:lpstr>Arial</vt:lpstr>
      <vt:lpstr>Calibri</vt:lpstr>
      <vt:lpstr>Calibri Light</vt:lpstr>
      <vt:lpstr>Cambria Math</vt:lpstr>
      <vt:lpstr>Office Theme</vt:lpstr>
      <vt:lpstr>Artificial Intelligence Foundation</vt:lpstr>
      <vt:lpstr>PowerPoint Presentation</vt:lpstr>
      <vt:lpstr>All are numbers</vt:lpstr>
      <vt:lpstr>Categorical &amp; Numerical</vt:lpstr>
      <vt:lpstr>PowerPoint Presentation</vt:lpstr>
      <vt:lpstr>Why it counts?</vt:lpstr>
      <vt:lpstr>One-Hot and Embedding</vt:lpstr>
      <vt:lpstr>K-means</vt:lpstr>
      <vt:lpstr>Word2Vec与文本表征</vt:lpstr>
      <vt:lpstr>文字意义的重要性</vt:lpstr>
      <vt:lpstr>PowerPoint Presentation</vt:lpstr>
      <vt:lpstr>PowerPoint Presentation</vt:lpstr>
      <vt:lpstr>PowerPoint Presentation</vt:lpstr>
      <vt:lpstr>Representation – Using Numerical</vt:lpstr>
      <vt:lpstr>Why do not represent words as numbers?</vt:lpstr>
      <vt:lpstr>If we treat we words as mere categorical</vt:lpstr>
      <vt:lpstr>Question</vt:lpstr>
      <vt:lpstr>Some more dense vectors</vt:lpstr>
      <vt:lpstr>SVD</vt:lpstr>
      <vt:lpstr>Question</vt:lpstr>
      <vt:lpstr>What features do our vectors need ?</vt:lpstr>
      <vt:lpstr>PowerPoint Presentation</vt:lpstr>
      <vt:lpstr>单词的意思和上下文</vt:lpstr>
      <vt:lpstr>PowerPoint Presentation</vt:lpstr>
      <vt:lpstr>Word2Vec 词向量</vt:lpstr>
      <vt:lpstr>Word2Vec Neural Network Model:  Object Function</vt:lpstr>
      <vt:lpstr>PowerPoint Presentation</vt:lpstr>
      <vt:lpstr>Softmax 函数</vt:lpstr>
      <vt:lpstr>More detail </vt:lpstr>
      <vt:lpstr>Word2Vec two models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gao minquan</dc:creator>
  <cp:lastModifiedBy>gao minquan</cp:lastModifiedBy>
  <cp:revision>2</cp:revision>
  <dcterms:created xsi:type="dcterms:W3CDTF">2020-06-16T07:45:08Z</dcterms:created>
  <dcterms:modified xsi:type="dcterms:W3CDTF">2020-06-16T08:04:13Z</dcterms:modified>
</cp:coreProperties>
</file>